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80" r:id="rId3"/>
    <p:sldId id="281" r:id="rId4"/>
    <p:sldId id="283" r:id="rId5"/>
    <p:sldId id="282" r:id="rId6"/>
    <p:sldId id="286" r:id="rId7"/>
    <p:sldId id="270" r:id="rId8"/>
    <p:sldId id="290" r:id="rId9"/>
    <p:sldId id="289" r:id="rId10"/>
    <p:sldId id="278" r:id="rId11"/>
  </p:sldIdLst>
  <p:sldSz cx="6858000" cy="9144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66"/>
    <a:srgbClr val="008000"/>
    <a:srgbClr val="FFFF99"/>
    <a:srgbClr val="CC3300"/>
    <a:srgbClr val="66FF33"/>
    <a:srgbClr val="00642D"/>
    <a:srgbClr val="33CC33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1884" y="498"/>
      </p:cViewPr>
      <p:guideLst>
        <p:guide orient="horz" pos="328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A215-CAE0-4A81-A9F9-16D2FB8F5BD0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24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32D82-1CBA-4407-8EB8-31EC3B9FBB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4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2D82-1CBA-4407-8EB8-31EC3B9FBB8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1F755-8A6C-466B-BE0C-C6810ADA4BC3}" type="datetimeFigureOut">
              <a:rPr lang="ko-KR" altLang="en-US" smtClean="0"/>
              <a:pPr/>
              <a:t>2012-06-01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hard.c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4704" y="1763688"/>
            <a:ext cx="5472608" cy="12963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2012’</a:t>
            </a:r>
            <a:r>
              <a:rPr lang="ko-KR" altLang="en-US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800" b="1" dirty="0" smtClean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미술작품교류기획전</a:t>
            </a:r>
            <a:endParaRPr lang="en-US" altLang="ko-KR" sz="2800" b="1" dirty="0" smtClean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800" b="1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        </a:t>
            </a:r>
            <a:endParaRPr lang="ko-KR" altLang="en-US" sz="2800" b="1" dirty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그림 13" descr="문화원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6" y="8001024"/>
            <a:ext cx="675743" cy="675743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1714488" y="7858148"/>
            <a:ext cx="4095012" cy="584775"/>
            <a:chOff x="1176789" y="8143900"/>
            <a:chExt cx="4095012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176789" y="826175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0070C0"/>
                  </a:solidFill>
                </a:rPr>
                <a:t>사단법인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14554" y="8143900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0070C0"/>
                  </a:solidFill>
                </a:rPr>
                <a:t>한국교육문화원</a:t>
              </a:r>
              <a:endParaRPr lang="ko-KR" altLang="en-US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64" y="8429652"/>
            <a:ext cx="3881324" cy="2143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KOREA  EDUCATION CULTURE CENTER, INC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14356" y="1557518"/>
            <a:ext cx="1857388" cy="142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92696" y="2699792"/>
            <a:ext cx="1857388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64904" y="2699792"/>
            <a:ext cx="1857388" cy="1428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437112" y="2699792"/>
            <a:ext cx="1857388" cy="1428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571744" y="1557518"/>
            <a:ext cx="1857388" cy="1428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429132" y="1557518"/>
            <a:ext cx="1857388" cy="1428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11324" y="1071538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굵은안상수체" pitchFamily="2" charset="-127"/>
                <a:ea typeface="굵은안상수체" pitchFamily="2" charset="-127"/>
              </a:rPr>
              <a:t>  맑고 </a:t>
            </a:r>
            <a:r>
              <a:rPr lang="ko-KR" altLang="en-US" sz="2800" dirty="0" err="1" smtClean="0">
                <a:latin typeface="굵은안상수체" pitchFamily="2" charset="-127"/>
                <a:ea typeface="굵은안상수체" pitchFamily="2" charset="-127"/>
              </a:rPr>
              <a:t>매력있는</a:t>
            </a:r>
            <a:r>
              <a:rPr lang="ko-KR" altLang="en-US" sz="2800" dirty="0" smtClean="0">
                <a:latin typeface="굵은안상수체" pitchFamily="2" charset="-127"/>
                <a:ea typeface="굵은안상수체" pitchFamily="2" charset="-127"/>
              </a:rPr>
              <a:t> 세계도시 서울</a:t>
            </a:r>
            <a:endParaRPr lang="ko-KR" altLang="en-US" sz="2800" dirty="0">
              <a:latin typeface="굵은안상수체" pitchFamily="2" charset="-127"/>
              <a:ea typeface="굵은안상수체" pitchFamily="2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71546" y="4572000"/>
            <a:ext cx="642942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서울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14488" y="4572000"/>
            <a:ext cx="4214842" cy="928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일시 </a:t>
            </a:r>
            <a:r>
              <a:rPr lang="en-US" altLang="ko-KR" dirty="0" smtClean="0">
                <a:latin typeface="HY헤드라인M"/>
                <a:ea typeface="HY헤드라인M"/>
              </a:rPr>
              <a:t>: 2012.  8.  27 ~ 9.  2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장소 </a:t>
            </a:r>
            <a:r>
              <a:rPr lang="en-US" altLang="ko-KR" dirty="0" smtClean="0">
                <a:latin typeface="HY헤드라인M"/>
                <a:ea typeface="HY헤드라인M"/>
              </a:rPr>
              <a:t>: </a:t>
            </a:r>
            <a:r>
              <a:rPr lang="ko-KR" altLang="en-US" dirty="0" smtClean="0">
                <a:latin typeface="HY헤드라인M"/>
                <a:ea typeface="HY헤드라인M"/>
              </a:rPr>
              <a:t>광교</a:t>
            </a:r>
            <a:r>
              <a:rPr lang="en-US" altLang="ko-KR" dirty="0" smtClean="0">
                <a:latin typeface="HY헤드라인M"/>
                <a:ea typeface="HY헤드라인M"/>
              </a:rPr>
              <a:t>(</a:t>
            </a:r>
            <a:r>
              <a:rPr lang="ko-KR" altLang="en-US" dirty="0" smtClean="0">
                <a:latin typeface="HY헤드라인M"/>
                <a:ea typeface="HY헤드라인M"/>
              </a:rPr>
              <a:t>청계천</a:t>
            </a:r>
            <a:r>
              <a:rPr lang="en-US" altLang="ko-KR" dirty="0" smtClean="0">
                <a:latin typeface="HY헤드라인M"/>
                <a:ea typeface="HY헤드라인M"/>
              </a:rPr>
              <a:t>)</a:t>
            </a:r>
            <a:r>
              <a:rPr lang="ko-KR" altLang="en-US" dirty="0" smtClean="0">
                <a:latin typeface="HY헤드라인M"/>
                <a:ea typeface="HY헤드라인M"/>
              </a:rPr>
              <a:t>갤러리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1071546" y="5557618"/>
            <a:ext cx="642942" cy="9286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일본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714488" y="5557618"/>
            <a:ext cx="4214842" cy="9286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일시 </a:t>
            </a:r>
            <a:r>
              <a:rPr lang="en-US" altLang="ko-KR" dirty="0" smtClean="0">
                <a:latin typeface="HY헤드라인M"/>
                <a:ea typeface="HY헤드라인M"/>
              </a:rPr>
              <a:t>: 2012. 8. 6 ~ 8. 10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헤드라인M"/>
                <a:ea typeface="HY헤드라인M"/>
              </a:rPr>
              <a:t>▣ 장소 </a:t>
            </a:r>
            <a:r>
              <a:rPr lang="en-US" altLang="ko-KR" dirty="0" smtClean="0">
                <a:latin typeface="HY헤드라인M"/>
                <a:ea typeface="HY헤드라인M"/>
              </a:rPr>
              <a:t>: </a:t>
            </a:r>
            <a:r>
              <a:rPr lang="ko-KR" altLang="en-US" dirty="0" smtClean="0">
                <a:latin typeface="HY헤드라인M"/>
                <a:ea typeface="HY헤드라인M"/>
              </a:rPr>
              <a:t>동경 한국문화원 갤러리</a:t>
            </a:r>
            <a:r>
              <a:rPr lang="en-US" altLang="ko-KR" dirty="0" smtClean="0">
                <a:latin typeface="HY헤드라인M"/>
                <a:ea typeface="HY헤드라인M"/>
              </a:rPr>
              <a:t>-Mi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1556792" y="3059832"/>
            <a:ext cx="3663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『</a:t>
            </a:r>
            <a:r>
              <a:rPr lang="ko-KR" altLang="en-US" sz="3200" b="1" dirty="0" smtClean="0">
                <a:solidFill>
                  <a:srgbClr val="7030A0"/>
                </a:solidFill>
                <a:latin typeface="궁서체" pitchFamily="17" charset="-127"/>
                <a:ea typeface="궁서체" pitchFamily="17" charset="-127"/>
              </a:rPr>
              <a:t>서울의 미</a:t>
            </a:r>
            <a:r>
              <a:rPr lang="en-US" altLang="ko-KR" sz="3200" b="1" dirty="0" smtClean="0">
                <a:solidFill>
                  <a:srgbClr val="7030A0"/>
                </a:solidFill>
                <a:latin typeface="궁서체" pitchFamily="17" charset="-127"/>
                <a:ea typeface="궁서체" pitchFamily="17" charset="-127"/>
              </a:rPr>
              <a:t>(</a:t>
            </a:r>
            <a:r>
              <a:rPr lang="ko-KR" altLang="en-US" sz="3200" b="1" dirty="0" smtClean="0">
                <a:solidFill>
                  <a:srgbClr val="7030A0"/>
                </a:solidFill>
                <a:latin typeface="궁서체" pitchFamily="17" charset="-127"/>
                <a:ea typeface="궁서체" pitchFamily="17" charset="-127"/>
              </a:rPr>
              <a:t>美</a:t>
            </a:r>
            <a:r>
              <a:rPr lang="en-US" altLang="ko-KR" sz="3200" b="1" dirty="0" smtClean="0">
                <a:solidFill>
                  <a:srgbClr val="7030A0"/>
                </a:solidFill>
                <a:latin typeface="궁서체" pitchFamily="17" charset="-127"/>
                <a:ea typeface="궁서체" pitchFamily="17" charset="-127"/>
              </a:rPr>
              <a:t>)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』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바탕 화면\09마술전\행사사진\관람사진1004\DSC0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9" y="71134"/>
            <a:ext cx="3017649" cy="210130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5" name="Picture 2" descr="C:\Documents and Settings\user\바탕 화면\09마술전\행사사진\개막식0928\DSC05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9" y="2305663"/>
            <a:ext cx="3017649" cy="21013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" name="Picture 2" descr="C:\Documents and Settings\user\바탕 화면\09미술전(동경)\행사사진\10291105\DSC0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12" y="4660691"/>
            <a:ext cx="3002798" cy="2143140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3" descr="C:\Documents and Settings\user\바탕 화면\09미술전(동경)\행사사진\10291105\DSC06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2" y="6929454"/>
            <a:ext cx="3000583" cy="2142617"/>
          </a:xfrm>
          <a:prstGeom prst="round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21009" y="231535"/>
            <a:ext cx="492443" cy="41270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서울미술전행사관련포스터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사진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710" y="4802626"/>
            <a:ext cx="492443" cy="41270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동경미술전행사관련포스터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사진</a:t>
            </a:r>
            <a:endParaRPr lang="ko-KR" alt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31055" t="10625" r="29101"/>
          <a:stretch>
            <a:fillRect/>
          </a:stretch>
        </p:blipFill>
        <p:spPr bwMode="auto">
          <a:xfrm>
            <a:off x="3643314" y="4637154"/>
            <a:ext cx="3214686" cy="45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 l="30664" t="10625" r="28906"/>
          <a:stretch>
            <a:fillRect/>
          </a:stretch>
        </p:blipFill>
        <p:spPr bwMode="auto">
          <a:xfrm>
            <a:off x="0" y="1"/>
            <a:ext cx="32574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00064" y="1797607"/>
            <a:ext cx="5857875" cy="12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1600" b="1" dirty="0">
                <a:latin typeface="+mn-ea"/>
              </a:rPr>
              <a:t>   </a:t>
            </a: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서울 시민의 예술적 욕구를 만족시키고 </a:t>
            </a:r>
          </a:p>
          <a:p>
            <a:pPr>
              <a:lnSpc>
                <a:spcPct val="150000"/>
              </a:lnSpc>
            </a:pP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              나아가  문화예술 발전의 큰 밑거름이 </a:t>
            </a:r>
          </a:p>
          <a:p>
            <a:pPr>
              <a:lnSpc>
                <a:spcPct val="150000"/>
              </a:lnSpc>
            </a:pPr>
            <a:r>
              <a:rPr kumimoji="0" lang="ko-KR" altLang="en-US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                                된다고 믿어 의심치  않습니다</a:t>
            </a:r>
            <a:r>
              <a:rPr kumimoji="0" lang="en-US" altLang="ko-KR" sz="1400" b="1" dirty="0">
                <a:solidFill>
                  <a:srgbClr val="0070C0"/>
                </a:solidFill>
                <a:latin typeface="굴림" pitchFamily="50" charset="-127"/>
                <a:ea typeface="태 나무" pitchFamily="18" charset="-127"/>
              </a:rPr>
              <a:t>.</a:t>
            </a:r>
            <a:endParaRPr kumimoji="0" lang="ko-KR" altLang="en-US" sz="1400" dirty="0">
              <a:solidFill>
                <a:srgbClr val="0070C0"/>
              </a:solidFill>
              <a:latin typeface="굴림" pitchFamily="50" charset="-127"/>
              <a:ea typeface="태 나무" pitchFamily="18" charset="-127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3203848"/>
            <a:ext cx="6858000" cy="67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아름답고 깨끗한 도시는 그 외관 뿐 아니라 그에 걸 맞는 역사적 정체성과 문화예술의 향기가 함께하는 도시라야만 진정한 명품도시라 할 것입니다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그러한 점에서 이번 교류기획전은 시간과 공간 언어의 장벽을 넘어 시민에게 깊은 감동과 또한 가슴으로부터 우러나오는 우리의 감성을 일깨우며 나아가 삶의 질을 풍요롭게 해 줄 것입니다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0" lang="en-US" altLang="ko-KR" sz="500" b="1" dirty="0">
                <a:latin typeface="굴림" pitchFamily="50" charset="-127"/>
                <a:ea typeface="굴림" pitchFamily="50" charset="-127"/>
              </a:rPr>
              <a:t> </a:t>
            </a:r>
            <a:endParaRPr kumimoji="0"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  출품하시는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국내 작가  여러분과  재외동포 작가들의 땀과 고뇌로 빚어낸 수준 높은 미술작품이 서울 시민의 예술적 욕구를 만족 시키고 나아가 문화예술 발전의 큰 밑거름이 된다고 믿어 의심치 않습니다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kumimoji="0"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 </a:t>
            </a:r>
            <a:r>
              <a:rPr kumimoji="0" lang="en-US" altLang="ko-KR" sz="15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매년 실시하는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미술작품 교류 기획전의 성공적인 개최를 위하여 많은 애를 </a:t>
            </a:r>
            <a:r>
              <a:rPr kumimoji="0" lang="ko-KR" altLang="en-US" sz="1500" b="1" dirty="0" smtClean="0">
                <a:latin typeface="굴림" pitchFamily="50" charset="-127"/>
                <a:ea typeface="굴림" pitchFamily="50" charset="-127"/>
              </a:rPr>
              <a:t>쓰시는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모든 분의 노고에 다시 한 번  감사를 드리며</a:t>
            </a:r>
            <a:r>
              <a:rPr kumimoji="0" lang="en-US" altLang="ko-KR" sz="15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kumimoji="0" lang="ko-KR" altLang="en-US" sz="1500" b="1" dirty="0">
                <a:latin typeface="굴림" pitchFamily="50" charset="-127"/>
                <a:ea typeface="굴림" pitchFamily="50" charset="-127"/>
              </a:rPr>
              <a:t>이번 기획전에 참여하신 모든 분들과 시민 여러분의 앞날에 건강과 행운이 함께 하시기를 기원합니다</a:t>
            </a:r>
            <a:r>
              <a:rPr kumimoji="0" lang="en-US" altLang="ko-KR" sz="15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“</a:t>
            </a:r>
            <a:r>
              <a:rPr lang="ko-KR" altLang="en-US" sz="24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맑고 매력 있는 세계도시 서울</a:t>
            </a:r>
            <a:r>
              <a:rPr lang="en-US" altLang="ko-KR" sz="24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kumimoji="0" lang="ko-KR" altLang="en-US" sz="24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미 술 작 품 교 류 기 획 전</a:t>
            </a:r>
            <a:endParaRPr kumimoji="0" lang="en-US" altLang="ko-KR" sz="2400" b="1" dirty="0" smtClean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 </a:t>
            </a:r>
            <a:endParaRPr kumimoji="0" lang="en-US" altLang="ko-KR" sz="1600" b="1" dirty="0" smtClean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</a:t>
            </a:r>
            <a:endParaRPr kumimoji="0" lang="en-US" altLang="ko-KR" sz="1600" b="1" dirty="0" smtClean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                              </a:t>
            </a:r>
            <a:endParaRPr kumimoji="0" lang="ko-KR" altLang="en-US" sz="1600" b="1" dirty="0">
              <a:solidFill>
                <a:schemeClr val="accent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28450" y="856092"/>
            <a:ext cx="2771254" cy="5726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환   영   사</a:t>
            </a:r>
            <a:endParaRPr lang="ko-KR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657746" y="928662"/>
            <a:ext cx="3851374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미술작품교류기획공모전</a:t>
            </a:r>
            <a:endParaRPr lang="en-US" altLang="ko-KR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조직위원회조직도</a:t>
            </a:r>
            <a:endParaRPr lang="ko-KR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286250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857375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00306" y="1996431"/>
            <a:ext cx="1928826" cy="65945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6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총     </a:t>
            </a:r>
            <a:r>
              <a:rPr kumimoji="0" lang="ko-KR" altLang="en-US" sz="16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재</a:t>
            </a:r>
            <a:endParaRPr kumimoji="0" lang="en-US" altLang="ko-KR" sz="16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00306" y="2996563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위</a:t>
            </a: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원</a:t>
            </a: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장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00306" y="3987450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집 행 위 원 장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06" y="6037996"/>
            <a:ext cx="1928826" cy="72536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    무     처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ctr">
              <a:defRPr/>
            </a:pP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무 총 장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홍 보 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kumimoji="0" lang="ko-KR" altLang="en-US" sz="15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섭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외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00306" y="7093072"/>
            <a:ext cx="1928826" cy="4615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  술  분  과</a:t>
            </a:r>
            <a:endParaRPr kumimoji="0" lang="en-US" altLang="ko-KR" sz="15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5775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시 도 지 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640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중 앙 지 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1414" y="8253808"/>
            <a:ext cx="1143034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한국화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736" y="8253808"/>
            <a:ext cx="1143034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서양화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86058" y="8253808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수채화 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43355" y="8253808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     예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 rot="5400000">
            <a:off x="3251199" y="281796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rot="5400000">
            <a:off x="3251199" y="38338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3251199" y="480819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500306" y="4987582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문 화 예 술 국</a:t>
            </a:r>
            <a:endParaRPr kumimoji="0" lang="en-US" altLang="ko-KR" sz="15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29198" y="2480209"/>
            <a:ext cx="1571612" cy="65945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고    문 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3429000" y="2797174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rot="5400000">
            <a:off x="3251199" y="583408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3251199" y="691572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rot="5400000">
            <a:off x="3251199" y="771722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714356" y="7858148"/>
            <a:ext cx="5500726" cy="1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rot="5400000">
            <a:off x="4678359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>
            <a:off x="3251200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1893864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534942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500677" y="8241096"/>
            <a:ext cx="1143033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목조각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5400000">
            <a:off x="6035681" y="803594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0648" y="111561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헤드라인M"/>
                <a:ea typeface="HY헤드라인M"/>
              </a:rPr>
              <a:t>▣ 행사개요</a:t>
            </a:r>
            <a:endParaRPr lang="ko-KR" altLang="en-US" sz="24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76672" y="1691680"/>
            <a:ext cx="5904656" cy="7200800"/>
          </a:xfrm>
          <a:prstGeom prst="roundRect">
            <a:avLst>
              <a:gd name="adj" fmla="val 611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행 사 명 </a:t>
            </a:r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미술작품교류기획전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     제 </a:t>
            </a:r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맑고 매력 있는 세계도시 서울</a:t>
            </a:r>
            <a:endParaRPr lang="en-US" altLang="ko-KR" b="1" dirty="0" smtClean="0">
              <a:solidFill>
                <a:schemeClr val="accent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    </a:t>
            </a:r>
            <a:r>
              <a:rPr lang="en-US" altLang="ko-KR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           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『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서울의 미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(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美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궁서체" pitchFamily="17" charset="-127"/>
                <a:ea typeface="궁서체" pitchFamily="17" charset="-127"/>
              </a:rPr>
              <a:t>)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안상수2006굵은" pitchFamily="18" charset="-127"/>
                <a:ea typeface="안상수2006굵은" pitchFamily="18" charset="-127"/>
              </a:rPr>
              <a:t>』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서울 전시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일시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2012.  8. 27  ~  9.  2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     장소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광교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청계천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갤러리</a:t>
            </a: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♣ 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일본 전시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일시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2012.  8. 6  ~  8. 10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     장소 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동경 한국문화원 갤러리</a:t>
            </a:r>
            <a:r>
              <a:rPr lang="en-US" altLang="ko-KR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-Mi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/>
                <a:ea typeface="HY헤드라인M"/>
              </a:rPr>
              <a:t>  </a:t>
            </a:r>
            <a:endParaRPr lang="ko-KR" altLang="en-US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80" y="3419872"/>
            <a:ext cx="57599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서울의 모습을 주제로 과거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현재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미래의 모습을 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다양한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장르로 표현하여 전통과 첨단이 어우러지는 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  문화도시의 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맑은 서울</a:t>
            </a:r>
            <a:r>
              <a:rPr lang="en-US" altLang="ko-KR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매력적인 서울을 표현한 작품</a:t>
            </a:r>
            <a:endParaRPr lang="en-US" altLang="ko-KR" b="1" dirty="0" smtClean="0">
              <a:solidFill>
                <a:srgbClr val="00B05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80408224" descr="EMB000004ec2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" y="1080719"/>
            <a:ext cx="6332538" cy="130333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7166" y="242886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목 적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783" y="2912148"/>
            <a:ext cx="453970" cy="40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00042" y="457200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전시성격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071546" y="7000892"/>
            <a:ext cx="4500594" cy="1785949"/>
          </a:xfrm>
          <a:prstGeom prst="roundRect">
            <a:avLst/>
          </a:prstGeom>
          <a:noFill/>
          <a:ln w="76200" cmpd="tri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문화시민으로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자긍심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함양</a:t>
            </a:r>
            <a:endPara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세계 속에 서울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홍보</a:t>
            </a:r>
            <a:endParaRPr lang="en-US" altLang="ko-KR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시민과 함께하는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문화예술 </a:t>
            </a:r>
            <a:endParaRPr lang="en-US" altLang="ko-KR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다양한 장르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서울을 표현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액자 44"/>
          <p:cNvSpPr/>
          <p:nvPr/>
        </p:nvSpPr>
        <p:spPr>
          <a:xfrm>
            <a:off x="642918" y="5143504"/>
            <a:ext cx="5643602" cy="1214446"/>
          </a:xfrm>
          <a:prstGeom prst="fram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시간과 공간의 벽이 없는 청계천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광교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갤러리에서 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전시함으로 시민에게 다가가는 문화체험의 장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위쪽 화살표 45"/>
          <p:cNvSpPr/>
          <p:nvPr/>
        </p:nvSpPr>
        <p:spPr>
          <a:xfrm>
            <a:off x="3000372" y="6429388"/>
            <a:ext cx="500066" cy="428628"/>
          </a:xfrm>
          <a:prstGeom prst="upArrow">
            <a:avLst>
              <a:gd name="adj1" fmla="val 50000"/>
              <a:gd name="adj2" fmla="val 469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428604" y="2786050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전통과 첨단이 어우러진 문화도시로 맑은 서울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매력적인 서울을 다양한 장르의 작품을 전시하며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또한 서울과 자매 도시인 일  본 동경에서의 작품 전시회를 통해 수도 서울을 세계에 알림을 목적으로 한다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104360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전시부문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72" y="1403648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서양화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/ 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한국화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/ </a:t>
            </a:r>
            <a:r>
              <a:rPr lang="ko-KR" altLang="en-US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수채화  </a:t>
            </a:r>
            <a:r>
              <a:rPr lang="en-US" altLang="ko-KR" b="1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 </a:t>
            </a:r>
          </a:p>
          <a:p>
            <a:r>
              <a:rPr lang="en-US" altLang="ko-KR" b="1" dirty="0" smtClean="0">
                <a:solidFill>
                  <a:schemeClr val="accent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50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여 점의 작품 전시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en-US" altLang="ko-KR" dirty="0" smtClean="0">
              <a:solidFill>
                <a:schemeClr val="accent1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v"/>
            </a:pP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656" y="197971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작품규격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80" y="2411760"/>
            <a:ext cx="357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호 이내로 창작 작품에 한함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국내외 미 발표된 작품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6" y="2987824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작품출품내용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64" y="3419872"/>
            <a:ext cx="603242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서울의 모습을 주제로 과거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현재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미래의 모습을 다양한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장르로 표현하여 전통과 첨단이 어우러지는 문화도시의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맑은 서울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매력적인 서울을 표현한 작품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664" y="4716016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▣ 참가 자격 및 대상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72" y="5148064"/>
            <a:ext cx="6070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대한민국 국민 및 재외동포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학생은 지도교사  및 학교장 추천에 의한 참가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학생의 입상한 작품은  기성작가와 함께 전시하고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참가 </a:t>
            </a:r>
            <a:endParaRPr lang="en-US" altLang="ko-KR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부문별 시상한다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48" y="6743343"/>
            <a:ext cx="63579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▣ 행사추진방법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5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원활한 행사추진을 위하여 작가대표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인을 선정한 후 제반 사항    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등을 집행부와 협의한다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행사의 권위와  원만한 집행을 위하여 행사임원을 선정 추대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b="1" dirty="0" smtClean="0">
                <a:latin typeface="HY헤드라인M"/>
                <a:ea typeface="HY헤드라인M"/>
              </a:rPr>
              <a:t>◎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작품의 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출고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전시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전시장 요원 등 제반 사항은 추진 위원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회에서 진행한다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8640" y="1835696"/>
            <a:ext cx="648072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▣ 신청서  및 작품제출 기간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신 청 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2012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~ 7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*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작품제출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2012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7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20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일 까지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※ 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작품 제출시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액자는 유리를  빼고 제출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해 주시기 바랍니다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ko-KR" sz="2000" b="1" dirty="0" smtClean="0">
                <a:latin typeface="굴림" pitchFamily="50" charset="-127"/>
                <a:ea typeface="굴림" pitchFamily="50" charset="-127"/>
              </a:rPr>
              <a:t>▣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접수방법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온라인 접수만 가능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342900" indent="-342900"/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데이콤웹하드</a:t>
            </a:r>
            <a:r>
              <a:rPr lang="ko-KR" altLang="en-US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</a:rPr>
              <a:t>- </a:t>
            </a:r>
            <a:r>
              <a:rPr lang="en-US" altLang="ko-KR" sz="2000" b="1" dirty="0" smtClean="0">
                <a:solidFill>
                  <a:srgbClr val="0070C0"/>
                </a:solidFill>
                <a:latin typeface="굴림" pitchFamily="50" charset="-127"/>
                <a:ea typeface="굴림" pitchFamily="50" charset="-127"/>
                <a:hlinkClick r:id="rId3"/>
              </a:rPr>
              <a:t>www.webhard.co.kr</a:t>
            </a:r>
            <a:endParaRPr lang="en-US" altLang="ko-KR" sz="2000" b="1" dirty="0" smtClean="0">
              <a:solidFill>
                <a:srgbClr val="0070C0"/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ID : 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koecc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PW: 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koecc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입력 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한국교육문화원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폴더에 참가신청서 다운로드 하시어 공란 기입 후 작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품 사진과 함께 업로드 하여 주시기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바랍니다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sz="20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☞</a:t>
            </a:r>
            <a:r>
              <a:rPr lang="ko-KR" altLang="en-US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본원 참가 신청서 양식만 유효함</a:t>
            </a:r>
            <a:r>
              <a:rPr lang="en-US" altLang="ko-KR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▣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 행정사무처 및 집행본부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주소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서울특별시 종로구 신문로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1-107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               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서울시교원단체총연합회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층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사단법인 한국교육문화원 문화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예술팀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부서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담 당자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박은수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b="1" dirty="0" smtClean="0">
                <a:latin typeface="HY헤드라인M"/>
                <a:ea typeface="HY헤드라인M"/>
              </a:rPr>
              <a:t>◎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연락처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: TEL. 02)720-8681 /  FAX. 02)720-8680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642918" y="1142976"/>
            <a:ext cx="2771254" cy="600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참가 안내</a:t>
            </a:r>
            <a:endParaRPr lang="ko-KR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5491" y="10849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제출서류서식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15463" y="1071537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8" y="1571604"/>
          <a:ext cx="6286545" cy="501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1000132"/>
                <a:gridCol w="2928958"/>
                <a:gridCol w="1714513"/>
              </a:tblGrid>
              <a:tr h="928694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굴림" pitchFamily="50" charset="-127"/>
                          <a:ea typeface="굴림" pitchFamily="50" charset="-127"/>
                        </a:rPr>
                        <a:t>2012</a:t>
                      </a:r>
                      <a:r>
                        <a:rPr lang="ko-KR" altLang="en-US" sz="1800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미술작품국제교류기획전</a:t>
                      </a:r>
                      <a:endParaRPr lang="en-US" altLang="ko-KR" sz="18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800" b="1" dirty="0" smtClean="0">
                          <a:latin typeface="굴림" pitchFamily="50" charset="-127"/>
                          <a:ea typeface="굴림" pitchFamily="50" charset="-127"/>
                        </a:rPr>
                        <a:t>출 품 신 청 서</a:t>
                      </a:r>
                      <a:endParaRPr lang="ko-KR" altLang="en-US" sz="28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066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출</a:t>
                      </a:r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품</a:t>
                      </a:r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endParaRPr lang="en-US" altLang="ko-KR" sz="20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itchFamily="50" charset="-127"/>
                          <a:ea typeface="굴림" pitchFamily="50" charset="-127"/>
                        </a:rPr>
                        <a:t>자</a:t>
                      </a:r>
                      <a:endParaRPr lang="ko-KR" altLang="en-US" sz="2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성      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사        진</a:t>
                      </a:r>
                      <a:endParaRPr lang="ko-KR" altLang="en-US" sz="18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9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한자성명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33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영문성명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0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주      민</a:t>
                      </a:r>
                      <a:endParaRPr lang="en-US" altLang="ko-KR" sz="14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등록번호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2699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연 </a:t>
                      </a:r>
                      <a:r>
                        <a:rPr lang="ko-KR" altLang="en-US" sz="1400" dirty="0" err="1" smtClean="0">
                          <a:latin typeface="굴림" pitchFamily="50" charset="-127"/>
                          <a:ea typeface="굴림" pitchFamily="50" charset="-127"/>
                        </a:rPr>
                        <a:t>락</a:t>
                      </a:r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처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TEL. (      )         -</a:t>
                      </a:r>
                    </a:p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H.P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. (      )         -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97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주     소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( 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      -      )</a:t>
                      </a:r>
                    </a:p>
                    <a:p>
                      <a:pPr algn="l" latinLnBrk="1"/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E-mail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>
                          <a:latin typeface="굴림" pitchFamily="50" charset="-127"/>
                          <a:ea typeface="굴림" pitchFamily="50" charset="-127"/>
                        </a:rPr>
                        <a:t>                    </a:t>
                      </a:r>
                      <a:r>
                        <a:rPr lang="en-US" altLang="ko-KR" sz="1400" baseline="0" dirty="0" smtClean="0">
                          <a:latin typeface="굴림" pitchFamily="50" charset="-127"/>
                          <a:ea typeface="굴림" pitchFamily="50" charset="-127"/>
                        </a:rPr>
                        <a:t>      @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249" y="6833732"/>
            <a:ext cx="5856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  본인은 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2012 “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맑고 매력 있는 세계도시 서울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” 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미술작품교류기획전의 </a:t>
            </a:r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개최요강을 준수하여 위와 같은 내용으로 출품 하고자 합니다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793" y="7786710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1400" dirty="0" smtClean="0">
                <a:latin typeface="굴림" pitchFamily="50" charset="-127"/>
                <a:ea typeface="굴림" pitchFamily="50" charset="-127"/>
              </a:rPr>
              <a:t>2012</a:t>
            </a:r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년         월          일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8" y="8643966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사단법인 한국교육문화원 귀중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639" y="8094487"/>
            <a:ext cx="3156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굴림" pitchFamily="50" charset="-127"/>
                <a:ea typeface="굴림" pitchFamily="50" charset="-127"/>
              </a:rPr>
              <a:t>출품자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:                        (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서명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6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8" y="7140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앞면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5728" y="214282"/>
            <a:ext cx="2928957" cy="8572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SEOUL</a:t>
            </a:r>
          </a:p>
          <a:p>
            <a:pPr algn="ctr"/>
            <a:r>
              <a:rPr lang="en-US" altLang="ko-KR" sz="2000" dirty="0" smtClean="0">
                <a:solidFill>
                  <a:srgbClr val="9933FF"/>
                </a:solidFill>
                <a:latin typeface="Berlin Sans FB Demi" pitchFamily="34" charset="0"/>
              </a:rPr>
              <a:t>City of Culture and Art</a:t>
            </a:r>
            <a:endParaRPr lang="ko-KR" altLang="en-US" sz="2000" dirty="0">
              <a:solidFill>
                <a:srgbClr val="9933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36" y="10001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제출서류서식</a:t>
            </a: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00636" y="1000100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8" y="1571604"/>
          <a:ext cx="6286545" cy="70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4643471"/>
              </a:tblGrid>
              <a:tr h="92869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굴림" pitchFamily="50" charset="-127"/>
                          <a:ea typeface="굴림" pitchFamily="50" charset="-127"/>
                        </a:rPr>
                        <a:t>2012</a:t>
                      </a:r>
                      <a:r>
                        <a:rPr lang="ko-KR" altLang="en-US" sz="1800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굴림" pitchFamily="50" charset="-127"/>
                          <a:ea typeface="굴림" pitchFamily="50" charset="-127"/>
                        </a:rPr>
                        <a:t>미술작품국제교류기획전</a:t>
                      </a:r>
                      <a:endParaRPr lang="en-US" altLang="ko-KR" sz="18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sz="2800" b="1" dirty="0" smtClean="0">
                          <a:latin typeface="굴림" pitchFamily="50" charset="-127"/>
                          <a:ea typeface="굴림" pitchFamily="50" charset="-127"/>
                        </a:rPr>
                        <a:t>출 품 신 청 서</a:t>
                      </a:r>
                      <a:endParaRPr lang="ko-KR" altLang="en-US" sz="2800" b="1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출품분야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 품 명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굴림" pitchFamily="50" charset="-127"/>
                          <a:ea typeface="굴림" pitchFamily="50" charset="-127"/>
                        </a:rPr>
                        <a:t>규</a:t>
                      </a:r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    격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작품소개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59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작가프로필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013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굴림" pitchFamily="50" charset="-127"/>
                          <a:ea typeface="굴림" pitchFamily="50" charset="-127"/>
                        </a:rPr>
                        <a:t>      기타사항</a:t>
                      </a:r>
                      <a:endParaRPr lang="ko-KR" altLang="en-US" sz="14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8" y="8643966"/>
            <a:ext cx="2637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사단법인 한국교육문화원 귀중</a:t>
            </a:r>
            <a:endParaRPr lang="ko-KR" altLang="en-US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8" y="7140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뒷면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85728" y="214282"/>
            <a:ext cx="2928957" cy="8572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SEOUL</a:t>
            </a:r>
          </a:p>
          <a:p>
            <a:pPr algn="ctr"/>
            <a:r>
              <a:rPr lang="en-US" altLang="ko-KR" sz="2000" dirty="0" smtClean="0">
                <a:solidFill>
                  <a:srgbClr val="9933FF"/>
                </a:solidFill>
                <a:latin typeface="Berlin Sans FB Demi" pitchFamily="34" charset="0"/>
              </a:rPr>
              <a:t>City of Culture and Art</a:t>
            </a:r>
            <a:endParaRPr lang="ko-KR" altLang="en-US" sz="2000" dirty="0">
              <a:solidFill>
                <a:srgbClr val="9933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1889</TotalTime>
  <Words>744</Words>
  <Application>Microsoft Office PowerPoint</Application>
  <PresentationFormat>화면 슬라이드 쇼(4:3)</PresentationFormat>
  <Paragraphs>169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흐름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Name</cp:lastModifiedBy>
  <cp:revision>184</cp:revision>
  <dcterms:created xsi:type="dcterms:W3CDTF">2010-03-26T02:19:40Z</dcterms:created>
  <dcterms:modified xsi:type="dcterms:W3CDTF">2012-06-01T04:51:41Z</dcterms:modified>
</cp:coreProperties>
</file>