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val="1"/>
      </p:ext>
    </p:extLst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82" d="100"/>
          <a:sy n="82" d="100"/>
        </p:scale>
        <p:origin x="-3228" y="-84"/>
      </p:cViewPr>
      <p:guideLst>
        <p:guide orient="horz" pos="3288"/>
        <p:guide pos="21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2019-06-28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D632D82-1CBA-4407-8EB8-31EC3B9FBB8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2019-06-28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324" y="1071538"/>
            <a:ext cx="529036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800">
                <a:latin typeface="굵은안상수체"/>
                <a:ea typeface="굵은안상수체"/>
              </a:rPr>
              <a:t>    맑고 매력있는 세계도시 서울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14356" y="1557518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571744" y="1557518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429132" y="1557518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36712" y="1763688"/>
            <a:ext cx="5184576" cy="792252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endParaRPr lang="en-US" altLang="ko-KR" sz="2800" b="1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  <a:p>
            <a:pPr lvl="0">
              <a:defRPr/>
            </a:pPr>
            <a:r>
              <a:rPr lang="ko-KR" altLang="en-US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미술작품국제교류기획전</a:t>
            </a:r>
          </a:p>
          <a:p>
            <a:pPr lvl="0">
              <a:defRPr/>
            </a:pPr>
            <a:r>
              <a:rPr lang="en-US" altLang="ko-KR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        </a:t>
            </a:r>
            <a:endParaRPr lang="ko-KR" altLang="en-US" sz="2800" b="1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2696" y="2699792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492896" y="2699792"/>
            <a:ext cx="1929396" cy="1440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437112" y="2699792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844824" y="3059832"/>
            <a:ext cx="3199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)』</a:t>
            </a:r>
            <a:endParaRPr lang="ko-KR" altLang="en-US" sz="280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759448" y="5101038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일시 </a:t>
            </a:r>
            <a:r>
              <a:rPr lang="en-US" altLang="ko-KR">
                <a:latin typeface="HY헤드라인M"/>
                <a:ea typeface="HY헤드라인M"/>
              </a:rPr>
              <a:t>: 2019. 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9. 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1 ~ 9.  8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장소 </a:t>
            </a:r>
            <a:r>
              <a:rPr lang="en-US" altLang="ko-KR">
                <a:latin typeface="HY헤드라인M"/>
                <a:ea typeface="HY헤드라인M"/>
              </a:rPr>
              <a:t>: </a:t>
            </a:r>
            <a:r>
              <a:rPr lang="ko-KR" altLang="en-US">
                <a:latin typeface="HY헤드라인M"/>
                <a:ea typeface="HY헤드라인M"/>
              </a:rPr>
              <a:t>서울시의회 갤러리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035216" y="5101038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서울</a:t>
            </a:r>
          </a:p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전시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035216" y="6177075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일본</a:t>
            </a:r>
          </a:p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전시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759448" y="6202080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일시 </a:t>
            </a:r>
            <a:r>
              <a:rPr lang="en-US" altLang="ko-KR">
                <a:latin typeface="HY헤드라인M"/>
                <a:ea typeface="HY헤드라인M"/>
              </a:rPr>
              <a:t>: 2019. 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9. 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23 ~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9. </a:t>
            </a:r>
            <a:r>
              <a:rPr lang="ko-KR" altLang="en-US">
                <a:latin typeface="HY헤드라인M"/>
                <a:ea typeface="HY헤드라인M"/>
              </a:rPr>
              <a:t> </a:t>
            </a:r>
            <a:r>
              <a:rPr lang="en-US" altLang="ko-KR">
                <a:latin typeface="HY헤드라인M"/>
                <a:ea typeface="HY헤드라인M"/>
              </a:rPr>
              <a:t>26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장소 </a:t>
            </a:r>
            <a:r>
              <a:rPr lang="en-US" altLang="ko-KR">
                <a:latin typeface="HY헤드라인M"/>
                <a:ea typeface="HY헤드라인M"/>
              </a:rPr>
              <a:t>:</a:t>
            </a:r>
            <a:r>
              <a:rPr lang="ko-KR" altLang="en-US">
                <a:latin typeface="HY헤드라인M"/>
                <a:ea typeface="HY헤드라인M"/>
              </a:rPr>
              <a:t>재일본한국중앙회관 대홀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>
                  <a:solidFill>
                    <a:srgbClr val="0070C0"/>
                  </a:solidFill>
                </a:rPr>
                <a:t>사단법인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14554" y="814389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>
                  <a:solidFill>
                    <a:srgbClr val="0070C0"/>
                  </a:solidFill>
                </a:rPr>
                <a:t>한국교육문화원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>
                <a:solidFill>
                  <a:srgbClr val="0070C0"/>
                </a:solidFill>
              </a:rPr>
              <a:t>KOREA  EDUCATION CULTURE CENTER, INC</a:t>
            </a:r>
            <a:endParaRPr lang="ko-KR" altLang="en-US" b="1">
              <a:solidFill>
                <a:srgbClr val="0070C0"/>
              </a:solidFill>
            </a:endParaRPr>
          </a:p>
        </p:txBody>
      </p:sp>
      <p:pic>
        <p:nvPicPr>
          <p:cNvPr id="23" name="그림 22" descr="문화원로고.jpg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>
          <a:xfrm>
            <a:off x="188640" y="1797607"/>
            <a:ext cx="6408712" cy="905588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ko-KR" altLang="en-US" sz="1600" b="1">
                <a:latin typeface="+mn-ea"/>
              </a:rPr>
              <a:t>      </a:t>
            </a: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서울 시민의 예술적 욕구를 만족시키고 </a:t>
            </a:r>
          </a:p>
          <a:p>
            <a:pPr lvl="0">
              <a:defRPr/>
            </a:pP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                  나아가  문화예술 발전의 큰 밑거름이 </a:t>
            </a:r>
          </a:p>
          <a:p>
            <a:pPr lvl="0">
              <a:defRPr/>
            </a:pP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                                    된다고 믿어 의심치  않습니다</a:t>
            </a:r>
            <a:r>
              <a:rPr kumimoji="0" lang="en-US" altLang="ko-KR" sz="1400" b="1">
                <a:solidFill>
                  <a:srgbClr val="0070C0"/>
                </a:solidFill>
                <a:latin typeface="굴림"/>
                <a:ea typeface="襟 컲?"/>
              </a:rPr>
              <a:t>.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>
          <a:xfrm>
            <a:off x="0" y="2831548"/>
            <a:ext cx="6858000" cy="643437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   아름답고 깨끗한 도시는 그 외관 뿐 아니라 그에 걸 맞는 역사적 정체성과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문화예술의 향기가 함께하는 도시라야만 진정한 명품도시라 할 것입니다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그러한 점에서 이번 공모전은 시간과 공간 언어의 장벽을 넘어 시민에게 깊은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감동과 또한 가슴으로부터 우러나오는 우리의 감성을 일깨우며 나아가 삶의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질을 풍요롭게 해 줄 것입니다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500" b="1">
                <a:latin typeface="굴림"/>
                <a:ea typeface="굴림"/>
              </a:rPr>
              <a:t> 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   출품하시는 국내 작가  여러분과  재외동포 작가들의  땀과 고뇌로 빚어낸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수준 높은 미술작품이 서울 시민의 예술적 욕구를 만족 시키고 나아가 문화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예술 발전의 큰 밑거름이 된다고 믿어 의심치 않습니다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5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500" b="1">
                <a:latin typeface="굴림"/>
                <a:ea typeface="굴림"/>
              </a:rPr>
              <a:t>  </a:t>
            </a:r>
            <a:r>
              <a:rPr kumimoji="0" lang="ko-KR" altLang="en-US" sz="1500" b="1">
                <a:latin typeface="굴림"/>
                <a:ea typeface="굴림"/>
              </a:rPr>
              <a:t>   매년 실시하는 미술작품 국제교류 </a:t>
            </a:r>
            <a:r>
              <a:rPr lang="ko-KR" altLang="en-US" sz="1500" b="1">
                <a:latin typeface="굴림"/>
                <a:ea typeface="굴림"/>
              </a:rPr>
              <a:t>기획</a:t>
            </a:r>
            <a:r>
              <a:rPr kumimoji="0" lang="ko-KR" altLang="en-US" sz="1500" b="1">
                <a:latin typeface="굴림"/>
                <a:ea typeface="굴림"/>
              </a:rPr>
              <a:t>전의 성공적인 개최를 위하여 많은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애를 쓰시는 모든 분의 노고에 다시 한 번  감사를 드리며</a:t>
            </a:r>
            <a:r>
              <a:rPr kumimoji="0" lang="en-US" altLang="ko-KR" sz="1500" b="1">
                <a:latin typeface="굴림"/>
                <a:ea typeface="굴림"/>
              </a:rPr>
              <a:t>, </a:t>
            </a:r>
            <a:r>
              <a:rPr kumimoji="0" lang="ko-KR" altLang="en-US" sz="1500" b="1">
                <a:latin typeface="굴림"/>
                <a:ea typeface="굴림"/>
              </a:rPr>
              <a:t>이번 </a:t>
            </a:r>
            <a:r>
              <a:rPr lang="ko-KR" altLang="en-US" sz="1500" b="1">
                <a:latin typeface="굴림"/>
                <a:ea typeface="굴림"/>
              </a:rPr>
              <a:t>미술작품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500" b="1">
                <a:latin typeface="굴림"/>
                <a:ea typeface="굴림"/>
              </a:rPr>
              <a:t>  국제교류 기획전에 </a:t>
            </a:r>
            <a:r>
              <a:rPr kumimoji="0" lang="ko-KR" altLang="en-US" sz="1500" b="1">
                <a:latin typeface="굴림"/>
                <a:ea typeface="굴림"/>
              </a:rPr>
              <a:t>참여하신 모든 분들과 시민 여러분의 앞날에 건강과 행운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이 함께 하시기를 기원합니다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15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>
                <a:latin typeface="굴림"/>
                <a:ea typeface="굴림"/>
              </a:rPr>
              <a:t>                                          </a:t>
            </a:r>
          </a:p>
          <a:p>
            <a:pPr lvl="0">
              <a:defRPr/>
            </a:pPr>
            <a:r>
              <a:rPr lang="en-US" altLang="ko-KR" sz="2000" b="1">
                <a:solidFill>
                  <a:srgbClr val="002060"/>
                </a:solidFill>
                <a:latin typeface="굴림"/>
                <a:ea typeface="굴림"/>
              </a:rPr>
              <a:t>              </a:t>
            </a:r>
            <a:r>
              <a:rPr lang="en-US" altLang="ko-KR" sz="2500" b="1">
                <a:solidFill>
                  <a:srgbClr val="002060"/>
                </a:solidFill>
                <a:latin typeface="굴림"/>
                <a:ea typeface="굴림"/>
              </a:rPr>
              <a:t> “</a:t>
            </a:r>
            <a:r>
              <a:rPr lang="ko-KR" altLang="en-US" sz="2500" b="1">
                <a:solidFill>
                  <a:srgbClr val="002060"/>
                </a:solidFill>
                <a:latin typeface="굴림"/>
                <a:ea typeface="굴림"/>
              </a:rPr>
              <a:t>맑고 매력 있는 세계도시 서울</a:t>
            </a:r>
            <a:r>
              <a:rPr lang="en-US" altLang="ko-KR" sz="2500" b="1">
                <a:solidFill>
                  <a:srgbClr val="002060"/>
                </a:solidFill>
                <a:latin typeface="굴림"/>
                <a:ea typeface="굴림"/>
              </a:rPr>
              <a:t>”</a:t>
            </a:r>
          </a:p>
          <a:p>
            <a:pPr lvl="0">
              <a:defRPr/>
            </a:pPr>
            <a:r>
              <a:rPr kumimoji="0" lang="ko-KR" altLang="en-US" sz="2500" b="1">
                <a:solidFill>
                  <a:srgbClr val="002060"/>
                </a:solidFill>
                <a:latin typeface="굴림"/>
                <a:ea typeface="굴림"/>
              </a:rPr>
              <a:t>            미 술 작 품 국 제 교 류 </a:t>
            </a:r>
            <a:r>
              <a:rPr lang="ko-KR" altLang="en-US" sz="2500" b="1">
                <a:solidFill>
                  <a:srgbClr val="002060"/>
                </a:solidFill>
                <a:latin typeface="굴림"/>
                <a:ea typeface="굴림"/>
              </a:rPr>
              <a:t>기 획 </a:t>
            </a:r>
            <a:r>
              <a:rPr kumimoji="0" lang="ko-KR" altLang="en-US" sz="2500" b="1">
                <a:solidFill>
                  <a:srgbClr val="002060"/>
                </a:solidFill>
                <a:latin typeface="굴림"/>
                <a:ea typeface="굴림"/>
              </a:rPr>
              <a:t>전</a:t>
            </a:r>
            <a:endParaRPr kumimoji="0" lang="ko-KR" altLang="en-US" sz="2000" b="1">
              <a:solidFill>
                <a:srgbClr val="00206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400" b="1">
                <a:latin typeface="굴림"/>
                <a:ea typeface="굴림"/>
              </a:rPr>
              <a:t>           </a:t>
            </a:r>
            <a:endParaRPr lang="ko-KR" altLang="en-US" sz="2400" b="1">
              <a:latin typeface="굴림"/>
              <a:ea typeface="굴림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환   영   사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424847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미술작품국제교류기획전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    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11992" cy="4445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>
                <a:latin typeface="HY헤드라인M"/>
                <a:ea typeface="HY헤드라인M"/>
              </a:rPr>
              <a:t>▣ 행사개요</a:t>
            </a:r>
            <a:endParaRPr lang="ko-KR" altLang="en-US" sz="240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행 사 명  </a:t>
            </a:r>
            <a:r>
              <a:rPr lang="en-US" altLang="ko-KR" b="1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미술작품국제교류 기획전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주     제  </a:t>
            </a:r>
            <a:r>
              <a:rPr lang="en-US" altLang="ko-KR" b="1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chemeClr val="accent1"/>
                </a:solidFill>
                <a:latin typeface="굴림"/>
                <a:ea typeface="굴림"/>
              </a:rPr>
              <a:t>맑고 매력 있는 세계도시 서울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solidFill>
                  <a:schemeClr val="tx1"/>
                </a:solidFill>
                <a:latin typeface="HY헤드라인M"/>
                <a:ea typeface="HY헤드라인M"/>
              </a:rPr>
              <a:t>                      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『</a:t>
            </a:r>
            <a:r>
              <a:rPr lang="ko-KR" altLang="en-US" b="1">
                <a:solidFill>
                  <a:srgbClr val="C00000"/>
                </a:solidFill>
                <a:latin typeface="궁서"/>
                <a:ea typeface="궁서"/>
              </a:rPr>
              <a:t>서울의 미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)』</a:t>
            </a: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서울 전시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일시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2019.  09.  01  ~  09.  08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 장소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서울시의회 갤러리</a:t>
            </a:r>
          </a:p>
          <a:p>
            <a:pPr>
              <a:lnSpc>
                <a:spcPct val="150000"/>
              </a:lnSpc>
              <a:defRPr/>
            </a:pPr>
            <a:endParaRPr lang="en-US" altLang="ko-KR" sz="900" b="1" i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일본 전시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 일 시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2019.  09.  23  ~  09.  26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 장 소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재일본한국중앙회관 대홀</a:t>
            </a: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>
              <a:solidFill>
                <a:schemeClr val="tx1"/>
              </a:solidFill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80" y="3131840"/>
            <a:ext cx="5714960" cy="13239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>
                <a:latin typeface="굴림"/>
                <a:ea typeface="굴림"/>
              </a:rPr>
              <a:t>  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서울의 모습을 주제로 과거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현재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미래의 모습을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 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다양한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장르로 표현하여 전통과 첨단이 어우러지는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   문화도시의 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맑은 서울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매력적인 서울을 표현한 작품</a:t>
            </a:r>
            <a:endParaRPr lang="en-US" altLang="ko-KR" b="1">
              <a:solidFill>
                <a:srgbClr val="00B050"/>
              </a:solidFill>
              <a:latin typeface="굴림"/>
              <a:ea typeface="굴림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48680" y="7596336"/>
            <a:ext cx="5600660" cy="907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♣ 시       상</a:t>
            </a:r>
          </a:p>
          <a:p>
            <a:pPr lvl="0">
              <a:defRPr/>
            </a:pP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    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서울특별시장상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서울시의회의장상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서울시교육감상</a:t>
            </a:r>
          </a:p>
          <a:p>
            <a:pPr lvl="0">
              <a:defRPr/>
            </a:pP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    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예총회장상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교육문화위원장상 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기관장상 </a:t>
            </a:r>
            <a:endParaRPr lang="en-US" altLang="ko-KR" b="1">
              <a:solidFill>
                <a:srgbClr val="9933FF"/>
              </a:solidFill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38062" y="1979712"/>
            <a:ext cx="1290738" cy="4472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목 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7207" cy="448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>
                <a:latin typeface="굴림"/>
                <a:ea typeface="굴림"/>
              </a:rPr>
              <a:t>  </a:t>
            </a:r>
            <a:r>
              <a:rPr lang="en-US" altLang="ko-KR" sz="1600" b="1">
                <a:latin typeface="굴림"/>
                <a:ea typeface="굴림"/>
              </a:rPr>
              <a:t>  </a:t>
            </a:r>
            <a:endParaRPr lang="ko-KR" altLang="en-US" sz="1600" b="1">
              <a:latin typeface="굴림"/>
              <a:ea typeface="굴림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82148" cy="4457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전시성격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문화시민으로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자긍심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함양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세계 속에 서울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홍보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시민과 함께하는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문화예술 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다양한 장르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로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서울을 표현</a:t>
            </a:r>
          </a:p>
        </p:txBody>
      </p:sp>
      <p:sp>
        <p:nvSpPr>
          <p:cNvPr id="45" name="액자 44"/>
          <p:cNvSpPr/>
          <p:nvPr/>
        </p:nvSpPr>
        <p:spPr>
          <a:xfrm>
            <a:off x="642918" y="5143504"/>
            <a:ext cx="5643602" cy="1214446"/>
          </a:xfrm>
          <a:prstGeom prst="frame">
            <a:avLst>
              <a:gd name="adj1" fmla="val 12500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>
                <a:solidFill>
                  <a:schemeClr val="tx1"/>
                </a:solidFill>
                <a:latin typeface="HY헤드라인M"/>
                <a:ea typeface="HY헤드라인M"/>
              </a:rPr>
              <a:t>시간과 공간의 벽이 없는 서울시의회갤러리에서 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>
                <a:solidFill>
                  <a:schemeClr val="tx1"/>
                </a:solidFill>
                <a:latin typeface="HY헤드라인M"/>
                <a:ea typeface="HY헤드라인M"/>
              </a:rPr>
              <a:t>전시함으로 시민에게 다가가는 문화체험의 장</a:t>
            </a: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64323" y="2555776"/>
            <a:ext cx="5929354" cy="173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b="1">
                <a:latin typeface="굴림"/>
                <a:ea typeface="굴림"/>
              </a:rPr>
              <a:t> 전통과 첨단이 어우러진 문화도시로 맑은 서울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매력적인 서울을 다양한 장르의 작품을 전시하며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또한 서울과 자매 도시인 일본 동경 에서의 작품 전시회를 통해 수도 서울을 세계에 알림을 목적으로 한다</a:t>
            </a:r>
            <a:r>
              <a:rPr lang="en-US" altLang="ko-KR" b="1">
                <a:latin typeface="굴림"/>
                <a:ea typeface="굴림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643" y="1259632"/>
            <a:ext cx="6408712" cy="576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200" b="1">
                <a:latin typeface="굴림"/>
                <a:ea typeface="굴림"/>
              </a:rPr>
              <a:t>   </a:t>
            </a:r>
            <a:r>
              <a:rPr lang="en-US" altLang="ko-KR" sz="3200" b="1">
                <a:solidFill>
                  <a:srgbClr val="0000FF"/>
                </a:solidFill>
                <a:latin typeface="굴림"/>
                <a:ea typeface="굴림"/>
              </a:rPr>
              <a:t>- </a:t>
            </a:r>
            <a:r>
              <a:rPr lang="ko-KR" altLang="en-US" sz="3200" b="1">
                <a:solidFill>
                  <a:srgbClr val="0000FF"/>
                </a:solidFill>
                <a:latin typeface="굴림"/>
                <a:ea typeface="굴림"/>
              </a:rPr>
              <a:t>미술작품 국제교류 기획전 </a:t>
            </a:r>
            <a:r>
              <a:rPr lang="en-US" altLang="ko-KR" sz="3200" b="1">
                <a:solidFill>
                  <a:srgbClr val="0000FF"/>
                </a:solidFill>
                <a:latin typeface="굴림"/>
                <a:ea typeface="굴림"/>
              </a:rPr>
              <a:t>-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899592"/>
            <a:ext cx="1782276" cy="4510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공모부문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672" y="1331640"/>
            <a:ext cx="5904656" cy="118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ko-KR" altLang="en-US" b="1"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서양화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/ 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한국화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수채화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민화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서예   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</a:t>
            </a:r>
          </a:p>
          <a:p>
            <a:pPr lvl="0">
              <a:defRPr/>
            </a:pPr>
            <a:r>
              <a:rPr lang="en-US" altLang="ko-KR" b="1">
                <a:solidFill>
                  <a:schemeClr val="accent1"/>
                </a:solidFill>
                <a:latin typeface="굴림"/>
                <a:ea typeface="굴림"/>
              </a:rPr>
              <a:t>  </a:t>
            </a:r>
            <a:r>
              <a:rPr lang="ko-KR" altLang="en-US" b="1">
                <a:solidFill>
                  <a:srgbClr val="FF0000"/>
                </a:solidFill>
                <a:latin typeface="굴림"/>
                <a:ea typeface="굴림"/>
              </a:rPr>
              <a:t>총 </a:t>
            </a:r>
            <a:r>
              <a:rPr lang="en-US" altLang="ko-KR" b="1">
                <a:solidFill>
                  <a:srgbClr val="FF0000"/>
                </a:solidFill>
                <a:latin typeface="굴림"/>
                <a:ea typeface="굴림"/>
              </a:rPr>
              <a:t>30</a:t>
            </a:r>
            <a:r>
              <a:rPr lang="ko-KR" altLang="en-US" b="1">
                <a:solidFill>
                  <a:srgbClr val="FF0000"/>
                </a:solidFill>
                <a:latin typeface="굴림"/>
                <a:ea typeface="굴림"/>
              </a:rPr>
              <a:t>여 점 작품 전시(입상작품  및 우수작</a:t>
            </a:r>
            <a:r>
              <a:rPr lang="en-US" altLang="ko-KR" b="1">
                <a:solidFill>
                  <a:srgbClr val="FF0000"/>
                </a:solidFill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endParaRPr lang="en-US" altLang="ko-KR">
              <a:solidFill>
                <a:schemeClr val="accent1"/>
              </a:solidFill>
              <a:latin typeface="굴림"/>
              <a:ea typeface="굴림"/>
            </a:endParaRPr>
          </a:p>
          <a:p>
            <a:pPr>
              <a:buFont typeface="Wingdings"/>
              <a:buChar char="v"/>
              <a:defRPr/>
            </a:pPr>
            <a:endParaRPr lang="en-US" altLang="ko-KR" b="1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5040560" cy="44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작품</a:t>
            </a:r>
            <a:r>
              <a:rPr lang="en-US" altLang="ko-KR" sz="2400" b="1">
                <a:latin typeface="굴림"/>
                <a:ea typeface="굴림"/>
              </a:rPr>
              <a:t>&lt;8</a:t>
            </a:r>
            <a:r>
              <a:rPr lang="ko-KR" altLang="en-US" sz="2400" b="1">
                <a:latin typeface="굴림"/>
                <a:ea typeface="굴림"/>
              </a:rPr>
              <a:t>호 </a:t>
            </a:r>
            <a:r>
              <a:rPr lang="en-US" altLang="ko-KR" sz="2400" b="1">
                <a:latin typeface="굴림"/>
                <a:ea typeface="굴림"/>
              </a:rPr>
              <a:t>~ 10</a:t>
            </a:r>
            <a:r>
              <a:rPr lang="ko-KR" altLang="en-US" sz="2400" b="1">
                <a:latin typeface="굴림"/>
                <a:ea typeface="굴림"/>
              </a:rPr>
              <a:t>호</a:t>
            </a:r>
            <a:r>
              <a:rPr lang="en-US" altLang="ko-KR" sz="2400" b="1">
                <a:latin typeface="굴림"/>
                <a:ea typeface="굴림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국내외 미 발표된 창작 작품</a:t>
            </a:r>
          </a:p>
          <a:p>
            <a:pPr>
              <a:buFont typeface="Wingdings"/>
              <a:buChar char="v"/>
              <a:defRPr/>
            </a:pPr>
            <a:endParaRPr lang="en-US" altLang="ko-KR" b="1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664" y="2771800"/>
            <a:ext cx="2382351" cy="4457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작품출품내용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4664" y="3203848"/>
            <a:ext cx="5868501" cy="9090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서울의 모습을 주제로 과거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현재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미래의 모습을 다양한</a:t>
            </a:r>
          </a:p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장르로 표현하여 전통과 첨단이 어우러지는 문화도시의 </a:t>
            </a:r>
          </a:p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맑은 서울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매력적인 서울을 표현한 작품</a:t>
            </a:r>
            <a:endParaRPr lang="en-US" altLang="ko-KR" b="1"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672" y="4139952"/>
            <a:ext cx="2977093" cy="449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참가 자격 및 대상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6672" y="4572000"/>
            <a:ext cx="6015568" cy="117919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대한민국 국민 및 재외동포</a:t>
            </a:r>
          </a:p>
          <a:p>
            <a:pPr>
              <a:buFont typeface="Wingdings"/>
              <a:buChar char="v"/>
              <a:defRPr/>
            </a:pP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학생</a:t>
            </a:r>
            <a:r>
              <a:rPr lang="en-US" altLang="ko-KR" b="1">
                <a:latin typeface="굴림"/>
                <a:ea typeface="굴림"/>
              </a:rPr>
              <a:t>&lt;</a:t>
            </a:r>
            <a:r>
              <a:rPr lang="ko-KR" altLang="en-US" b="1">
                <a:latin typeface="굴림"/>
                <a:ea typeface="굴림"/>
              </a:rPr>
              <a:t>초 중 고 대학생</a:t>
            </a:r>
            <a:r>
              <a:rPr lang="en-US" altLang="ko-KR" b="1">
                <a:latin typeface="굴림"/>
                <a:ea typeface="굴림"/>
              </a:rPr>
              <a:t>&gt;</a:t>
            </a:r>
          </a:p>
          <a:p>
            <a:pPr lvl="0">
              <a:defRPr/>
            </a:pP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*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학생의 입상한 작품은  기성작가와 함께 전시하고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참가 </a:t>
            </a:r>
          </a:p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 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부문별 시상한다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  <a:endParaRPr lang="en-US" altLang="ko-KR" b="1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664" y="5724128"/>
            <a:ext cx="6453336" cy="54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>
                <a:latin typeface="굴림"/>
                <a:ea typeface="굴림"/>
              </a:rPr>
              <a:t>▣ 심사 기준</a:t>
            </a:r>
            <a:endParaRPr lang="en-US" altLang="ko-KR" sz="1600" b="1">
              <a:latin typeface="굴림"/>
              <a:ea typeface="굴림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76672" y="6228184"/>
            <a:ext cx="5904656" cy="904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심사는 전문인으로 구성된 심사위원의 평가로 심사한다</a:t>
            </a:r>
            <a:r>
              <a:rPr lang="en-US" altLang="ko-KR" b="1">
                <a:latin typeface="굴림"/>
                <a:ea typeface="굴림"/>
              </a:rPr>
              <a:t>.</a:t>
            </a: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 ▢ 심사위원장 </a:t>
            </a:r>
            <a:r>
              <a:rPr lang="en-US" altLang="ko-KR" b="1">
                <a:latin typeface="굴림"/>
                <a:ea typeface="굴림"/>
              </a:rPr>
              <a:t>1</a:t>
            </a:r>
            <a:r>
              <a:rPr lang="ko-KR" altLang="en-US" b="1">
                <a:latin typeface="굴림"/>
                <a:ea typeface="굴림"/>
              </a:rPr>
              <a:t>인 </a:t>
            </a: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 ▢ 심사위원 </a:t>
            </a:r>
            <a:r>
              <a:rPr lang="en-US" altLang="ko-KR" b="1">
                <a:latin typeface="굴림"/>
                <a:ea typeface="굴림"/>
              </a:rPr>
              <a:t>: </a:t>
            </a:r>
            <a:r>
              <a:rPr lang="ko-KR" altLang="en-US" b="1">
                <a:latin typeface="굴림"/>
                <a:ea typeface="굴림"/>
              </a:rPr>
              <a:t>각 부문별 위원 </a:t>
            </a:r>
            <a:r>
              <a:rPr lang="en-US" altLang="ko-KR" b="1">
                <a:latin typeface="굴림"/>
                <a:ea typeface="굴림"/>
              </a:rPr>
              <a:t>10</a:t>
            </a:r>
            <a:r>
              <a:rPr lang="ko-KR" altLang="en-US" b="1">
                <a:latin typeface="굴림"/>
                <a:ea typeface="굴림"/>
              </a:rPr>
              <a:t>명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4664" y="7164288"/>
            <a:ext cx="5616624" cy="1520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▣ </a:t>
            </a:r>
            <a:r>
              <a:rPr lang="ko-KR" altLang="en-US" sz="2000" b="1">
                <a:latin typeface="굴림"/>
                <a:ea typeface="굴림"/>
              </a:rPr>
              <a:t>수상자발표</a:t>
            </a:r>
            <a:r>
              <a:rPr lang="en-US" altLang="ko-KR" sz="2000" b="1">
                <a:latin typeface="굴림"/>
                <a:ea typeface="굴림"/>
              </a:rPr>
              <a:t>(</a:t>
            </a:r>
            <a:r>
              <a:rPr lang="ko-KR" altLang="en-US" sz="2000" b="1">
                <a:latin typeface="굴림"/>
                <a:ea typeface="굴림"/>
              </a:rPr>
              <a:t>학교 및 개별 통보</a:t>
            </a:r>
            <a:r>
              <a:rPr lang="en-US" altLang="ko-KR" sz="2000" b="1">
                <a:latin typeface="굴림"/>
                <a:ea typeface="굴림"/>
              </a:rPr>
              <a:t>)</a:t>
            </a:r>
          </a:p>
          <a:p>
            <a:pPr>
              <a:defRPr/>
            </a:pPr>
            <a:r>
              <a:rPr lang="ko-KR" altLang="en-US">
                <a:latin typeface="굴림"/>
                <a:ea typeface="굴림"/>
              </a:rPr>
              <a:t>    </a:t>
            </a:r>
            <a:r>
              <a:rPr lang="ko-KR" altLang="en-US" b="1">
                <a:latin typeface="굴림"/>
                <a:ea typeface="굴림"/>
              </a:rPr>
              <a:t>▶</a:t>
            </a:r>
            <a:r>
              <a:rPr lang="en-US" altLang="ko-KR" b="1">
                <a:latin typeface="굴림"/>
                <a:ea typeface="굴림"/>
              </a:rPr>
              <a:t>2019</a:t>
            </a:r>
            <a:r>
              <a:rPr lang="ko-KR" altLang="en-US" b="1">
                <a:latin typeface="굴림"/>
                <a:ea typeface="굴림"/>
              </a:rPr>
              <a:t>년  </a:t>
            </a:r>
            <a:r>
              <a:rPr lang="en-US" altLang="ko-KR" b="1">
                <a:latin typeface="굴림"/>
                <a:ea typeface="굴림"/>
              </a:rPr>
              <a:t>08</a:t>
            </a:r>
            <a:r>
              <a:rPr lang="ko-KR" altLang="en-US" b="1">
                <a:latin typeface="굴림"/>
                <a:ea typeface="굴림"/>
              </a:rPr>
              <a:t>월  </a:t>
            </a:r>
            <a:r>
              <a:rPr lang="en-US" altLang="ko-KR" b="1">
                <a:latin typeface="굴림"/>
                <a:ea typeface="굴림"/>
              </a:rPr>
              <a:t>25</a:t>
            </a:r>
            <a:r>
              <a:rPr lang="ko-KR" altLang="en-US" b="1">
                <a:latin typeface="굴림"/>
                <a:ea typeface="굴림"/>
              </a:rPr>
              <a:t>일</a:t>
            </a:r>
          </a:p>
          <a:p>
            <a:pPr>
              <a:defRPr/>
            </a:pPr>
            <a:endParaRPr lang="en-US" altLang="ko-KR" b="1">
              <a:latin typeface="굴림"/>
              <a:ea typeface="굴림"/>
            </a:endParaRP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▣ </a:t>
            </a:r>
            <a:r>
              <a:rPr lang="ko-KR" altLang="en-US" sz="2000" b="1">
                <a:latin typeface="굴림"/>
                <a:ea typeface="굴림"/>
              </a:rPr>
              <a:t>시 상 식 </a:t>
            </a: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   ▶</a:t>
            </a:r>
            <a:r>
              <a:rPr lang="en-US" altLang="ko-KR" b="1">
                <a:latin typeface="굴림"/>
                <a:ea typeface="굴림"/>
              </a:rPr>
              <a:t>2019</a:t>
            </a:r>
            <a:r>
              <a:rPr lang="ko-KR" altLang="en-US" b="1">
                <a:latin typeface="굴림"/>
                <a:ea typeface="굴림"/>
              </a:rPr>
              <a:t>년  </a:t>
            </a:r>
            <a:r>
              <a:rPr lang="en-US" altLang="ko-KR" b="1">
                <a:latin typeface="굴림"/>
                <a:ea typeface="굴림"/>
              </a:rPr>
              <a:t>09</a:t>
            </a:r>
            <a:r>
              <a:rPr lang="ko-KR" altLang="en-US" b="1">
                <a:latin typeface="굴림"/>
                <a:ea typeface="굴림"/>
              </a:rPr>
              <a:t>월  </a:t>
            </a:r>
            <a:r>
              <a:rPr lang="en-US" altLang="ko-KR" b="1">
                <a:latin typeface="굴림"/>
                <a:ea typeface="굴림"/>
              </a:rPr>
              <a:t>07</a:t>
            </a:r>
            <a:r>
              <a:rPr lang="ko-KR" altLang="en-US" b="1">
                <a:latin typeface="굴림"/>
                <a:ea typeface="굴림"/>
              </a:rPr>
              <a:t>일</a:t>
            </a:r>
            <a:r>
              <a:rPr lang="en-US" altLang="ko-KR" b="1">
                <a:latin typeface="굴림"/>
                <a:ea typeface="굴림"/>
              </a:rPr>
              <a:t>(</a:t>
            </a:r>
            <a:r>
              <a:rPr lang="ko-KR" altLang="en-US" b="1">
                <a:latin typeface="굴림"/>
                <a:ea typeface="굴림"/>
              </a:rPr>
              <a:t>예정</a:t>
            </a:r>
            <a:r>
              <a:rPr lang="en-US" altLang="ko-KR" b="1">
                <a:latin typeface="굴림"/>
                <a:ea typeface="굴림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6632" y="1979712"/>
            <a:ext cx="6624736" cy="5666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>
                <a:latin typeface="굴림"/>
                <a:ea typeface="굴림"/>
              </a:rPr>
              <a:t>▣ 신청서  및 작품 제출 기간 </a:t>
            </a:r>
            <a:r>
              <a:rPr lang="en-US" altLang="ko-KR" sz="2000" b="1">
                <a:latin typeface="굴림"/>
                <a:ea typeface="굴림"/>
              </a:rPr>
              <a:t>: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     </a:t>
            </a:r>
            <a:r>
              <a:rPr lang="en-US" altLang="ko-KR" b="1">
                <a:latin typeface="굴림"/>
                <a:ea typeface="굴림"/>
              </a:rPr>
              <a:t>* </a:t>
            </a:r>
            <a:r>
              <a:rPr lang="ko-KR" altLang="en-US" b="1">
                <a:latin typeface="굴림"/>
                <a:ea typeface="굴림"/>
              </a:rPr>
              <a:t>신  청  서 </a:t>
            </a:r>
            <a:r>
              <a:rPr lang="en-US" altLang="ko-KR" b="1">
                <a:latin typeface="굴림"/>
                <a:ea typeface="굴림"/>
              </a:rPr>
              <a:t>: 2019</a:t>
            </a:r>
            <a:r>
              <a:rPr lang="ko-KR" altLang="en-US" b="1">
                <a:latin typeface="굴림"/>
                <a:ea typeface="굴림"/>
              </a:rPr>
              <a:t>년  </a:t>
            </a:r>
            <a:r>
              <a:rPr lang="en-US" altLang="ko-KR" b="1">
                <a:latin typeface="굴림"/>
                <a:ea typeface="굴림"/>
              </a:rPr>
              <a:t>07</a:t>
            </a:r>
            <a:r>
              <a:rPr lang="ko-KR" altLang="en-US" b="1">
                <a:latin typeface="굴림"/>
                <a:ea typeface="굴림"/>
              </a:rPr>
              <a:t>월  </a:t>
            </a:r>
            <a:r>
              <a:rPr lang="en-US" altLang="ko-KR" b="1">
                <a:latin typeface="굴림"/>
                <a:ea typeface="굴림"/>
              </a:rPr>
              <a:t>30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※ </a:t>
            </a:r>
            <a:r>
              <a:rPr lang="ko-KR" altLang="en-US" sz="1600" b="1">
                <a:solidFill>
                  <a:srgbClr val="FF0000"/>
                </a:solidFill>
                <a:latin typeface="굴림"/>
                <a:ea typeface="굴림"/>
              </a:rPr>
              <a:t>작품은 사진을 찍어 신청서와 함께 이메일로 보내주시기 바랍니다</a:t>
            </a: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 * </a:t>
            </a:r>
            <a:r>
              <a:rPr lang="ko-KR" altLang="en-US" b="1">
                <a:latin typeface="굴림"/>
                <a:ea typeface="굴림"/>
              </a:rPr>
              <a:t>작품제출  </a:t>
            </a:r>
            <a:r>
              <a:rPr lang="en-US" altLang="ko-KR" b="1">
                <a:latin typeface="굴림"/>
                <a:ea typeface="굴림"/>
              </a:rPr>
              <a:t>: 2019</a:t>
            </a:r>
            <a:r>
              <a:rPr lang="ko-KR" altLang="en-US" b="1">
                <a:latin typeface="굴림"/>
                <a:ea typeface="굴림"/>
              </a:rPr>
              <a:t>년 </a:t>
            </a:r>
            <a:r>
              <a:rPr lang="en-US" altLang="ko-KR" b="1">
                <a:latin typeface="굴림"/>
                <a:ea typeface="굴림"/>
              </a:rPr>
              <a:t> 08</a:t>
            </a:r>
            <a:r>
              <a:rPr lang="ko-KR" altLang="en-US" b="1">
                <a:latin typeface="굴림"/>
                <a:ea typeface="굴림"/>
              </a:rPr>
              <a:t>월 </a:t>
            </a:r>
            <a:r>
              <a:rPr lang="en-US" altLang="ko-KR" b="1">
                <a:latin typeface="굴림"/>
                <a:ea typeface="굴림"/>
              </a:rPr>
              <a:t> 25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※ </a:t>
            </a:r>
            <a:r>
              <a:rPr lang="ko-KR" altLang="en-US" sz="1600" b="1">
                <a:solidFill>
                  <a:srgbClr val="FF0000"/>
                </a:solidFill>
                <a:latin typeface="굴림"/>
                <a:ea typeface="굴림"/>
              </a:rPr>
              <a:t>작품 제출시 액자는 유리를  빼고  제출해 주시기 바랍니다</a:t>
            </a: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en-US" altLang="ko-KR" sz="2000" b="1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ko-KR" sz="2000" b="1">
                <a:latin typeface="굴림"/>
                <a:ea typeface="굴림"/>
              </a:rPr>
              <a:t>▣</a:t>
            </a: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en-US" sz="2000" b="1">
                <a:latin typeface="굴림"/>
                <a:ea typeface="굴림"/>
              </a:rPr>
              <a:t>신청서 접수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solidFill>
                  <a:srgbClr val="FF0000"/>
                </a:solidFill>
                <a:latin typeface="굴림"/>
                <a:ea typeface="굴림"/>
              </a:rPr>
              <a:t>    E- mail : koecc@hanmail.net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  ☞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 본원 참가 신청서 양식만 유효함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     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</a:t>
            </a:r>
            <a:r>
              <a:rPr lang="en-US" altLang="ko-KR" sz="2000" b="1">
                <a:latin typeface="굴림"/>
                <a:ea typeface="굴림"/>
              </a:rPr>
              <a:t>▣</a:t>
            </a:r>
            <a:r>
              <a:rPr lang="ko-KR" altLang="en-US" sz="2000" b="1">
                <a:latin typeface="굴림"/>
                <a:ea typeface="굴림"/>
              </a:rPr>
              <a:t> 행정사무처  및  집행본부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   </a:t>
            </a:r>
            <a:r>
              <a:rPr lang="ko-KR" altLang="en-US" b="1">
                <a:latin typeface="굴림"/>
                <a:ea typeface="굴림"/>
              </a:rPr>
              <a:t>사단법인 한국교육문화원  문 화 예 술 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</a:t>
            </a:r>
            <a:r>
              <a:rPr lang="en-US" altLang="ko-KR" b="1">
                <a:latin typeface="HY헤드라인M"/>
                <a:ea typeface="HY헤드라인M"/>
              </a:rPr>
              <a:t>◎</a:t>
            </a: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연락처 </a:t>
            </a:r>
            <a:r>
              <a:rPr lang="en-US" altLang="ko-KR" b="1">
                <a:latin typeface="굴림"/>
                <a:ea typeface="굴림"/>
              </a:rPr>
              <a:t>: TEL. 02)720-8681 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참가 안내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606</Words>
  <Application>Microsoft Office PowerPoint</Application>
  <PresentationFormat>화면 슬라이드 쇼(4:3)</PresentationFormat>
  <Paragraphs>138</Paragraphs>
  <Slides>7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흐름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Manager/>
  <Company>Samsung Electronics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wow</cp:lastModifiedBy>
  <cp:revision>234</cp:revision>
  <dcterms:created xsi:type="dcterms:W3CDTF">2010-03-26T02:19:40Z</dcterms:created>
  <dcterms:modified xsi:type="dcterms:W3CDTF">2019-06-28T08:21:09Z</dcterms:modified>
  <cp:version>1000.0000.01</cp:version>
</cp:coreProperties>
</file>