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91" r:id="rId2"/>
    <p:sldId id="280" r:id="rId3"/>
    <p:sldId id="281" r:id="rId4"/>
    <p:sldId id="283" r:id="rId5"/>
    <p:sldId id="282" r:id="rId6"/>
    <p:sldId id="286" r:id="rId7"/>
    <p:sldId id="270" r:id="rId8"/>
    <p:sldId id="290" r:id="rId9"/>
    <p:sldId id="289" r:id="rId10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53" d="100"/>
          <a:sy n="53" d="100"/>
        </p:scale>
        <p:origin x="2250" y="42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32D82-1CBA-4407-8EB8-31EC3B9FBB8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249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2016-07-06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324" y="1071538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 맑고 </a:t>
            </a:r>
            <a:r>
              <a:rPr lang="ko-KR" altLang="en-US" sz="2800" smtClean="0">
                <a:latin typeface="굵은안상수체" pitchFamily="2" charset="-127"/>
                <a:ea typeface="굵은안상수체" pitchFamily="2" charset="-127"/>
              </a:rPr>
              <a:t>매력있는</a:t>
            </a:r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세계도시 서울</a:t>
            </a:r>
            <a:endParaRPr lang="ko-KR" altLang="en-US" sz="2800" dirty="0">
              <a:latin typeface="굵은안상수체" pitchFamily="2" charset="-127"/>
              <a:ea typeface="굵은안상수체" pitchFamily="2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59937" y="1750727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617325" y="1733637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485778" y="1716383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9937" y="2049572"/>
            <a:ext cx="5472608" cy="129630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2016’</a:t>
            </a:r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미술작품국제교류기획공모전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35508" y="3096652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492896" y="3106753"/>
            <a:ext cx="1929396" cy="1440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363271" y="3112061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449045" y="4199411"/>
            <a:ext cx="40943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『</a:t>
            </a:r>
            <a:r>
              <a:rPr lang="ko-KR" altLang="en-US" sz="36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서울의 미</a:t>
            </a:r>
            <a:r>
              <a:rPr lang="en-US" altLang="ko-KR" sz="36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(</a:t>
            </a:r>
            <a:r>
              <a:rPr lang="ko-KR" altLang="en-US" sz="36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美</a:t>
            </a:r>
            <a:r>
              <a:rPr lang="en-US" altLang="ko-KR" sz="36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)』</a:t>
            </a:r>
            <a:endParaRPr lang="ko-KR" altLang="en-US" sz="3600" dirty="0">
              <a:solidFill>
                <a:srgbClr val="9933FF"/>
              </a:solidFill>
              <a:latin typeface="궁서체" pitchFamily="17" charset="-127"/>
              <a:ea typeface="궁서체" pitchFamily="17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688631" y="7493697"/>
            <a:ext cx="4095012" cy="584775"/>
            <a:chOff x="1176789" y="8143900"/>
            <a:chExt cx="4095012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0070C0"/>
                  </a:solidFill>
                </a:rPr>
                <a:t>사단법인</a:t>
              </a:r>
              <a:endParaRPr lang="ko-KR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14554" y="8143900"/>
              <a:ext cx="30572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 smtClean="0">
                  <a:solidFill>
                    <a:srgbClr val="0070C0"/>
                  </a:solidFill>
                </a:rPr>
                <a:t>한국교육문화원</a:t>
              </a:r>
              <a:endParaRPr lang="ko-KR" altLang="en-US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725553" y="8124520"/>
            <a:ext cx="3881324" cy="214314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KOREA  EDUCATION CULTURE CENTER, INC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pic>
        <p:nvPicPr>
          <p:cNvPr id="23" name="그림 22" descr="문화원로고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8745" y="7611552"/>
            <a:ext cx="675743" cy="675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88640" y="1797607"/>
            <a:ext cx="64087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1600" b="1" dirty="0">
                <a:latin typeface="+mn-ea"/>
              </a:rPr>
              <a:t>  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서울 시민의 예술적 욕구를 만족시키고 </a:t>
            </a:r>
          </a:p>
          <a:p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</a:t>
            </a:r>
            <a:r>
              <a:rPr kumimoji="0" lang="ko-KR" altLang="en-US" b="1" dirty="0" smtClean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나아가 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문화예술 발전의 큰 밑거름이 </a:t>
            </a:r>
          </a:p>
          <a:p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               </a:t>
            </a:r>
            <a:r>
              <a:rPr kumimoji="0" lang="ko-KR" altLang="en-US" b="1" dirty="0" smtClean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된다고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.</a:t>
            </a:r>
            <a:endParaRPr kumimoji="0" lang="ko-KR" altLang="en-US" sz="1400" dirty="0">
              <a:solidFill>
                <a:srgbClr val="0070C0"/>
              </a:solidFill>
              <a:latin typeface="굴림" pitchFamily="50" charset="-127"/>
              <a:ea typeface="태 나무" pitchFamily="18" charset="-127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2699792"/>
            <a:ext cx="6858000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아름답고 깨끗한 도시는 그 외관 뿐 아니라 그에 걸 맞는 역사적 정체성과 문화예술의 향기가 함께하는 도시라야만 진정한 명품도시라 할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그러한 점에서 이번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공모전은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en-US" altLang="ko-KR" sz="500" b="1" dirty="0">
                <a:latin typeface="굴림" pitchFamily="50" charset="-127"/>
                <a:ea typeface="굴림" pitchFamily="50" charset="-127"/>
              </a:rPr>
              <a:t> </a:t>
            </a: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출품하시는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국내 작가  여러분과  재외동포 작가들의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땀과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고뇌로 빚어낸 수준 높은 미술작품이 서울 시민의 예술적 욕구를 만족 시키고 나아가 문화예술 발전의 큰 밑거름이 된다고 믿어 의심치 않습니다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 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매년 실시하는 미술작품 국제교류 </a:t>
            </a: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공모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전의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성공적인 개최를 위하여 많은 애를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쓰시는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모든 분의 노고에 다시 한 번  감사를 드리며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이번 </a:t>
            </a: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미술작품 국제교류 기획공모전에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참여하신 모든 분들과 시민 여러분의 앞날에 건강과 행운이 함께 하시기를 기원합니다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1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굴림" pitchFamily="50" charset="-127"/>
                <a:ea typeface="굴림" pitchFamily="50" charset="-127"/>
              </a:rPr>
              <a:t>                                          </a:t>
            </a:r>
            <a:endParaRPr lang="en-US" altLang="ko-KR" sz="16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                 “</a:t>
            </a:r>
            <a:r>
              <a:rPr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”</a:t>
            </a:r>
          </a:p>
          <a:p>
            <a:r>
              <a:rPr kumimoji="0"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                 미 술 작 품 국 제 교 류 </a:t>
            </a:r>
            <a:r>
              <a:rPr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공 모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전</a:t>
            </a:r>
            <a:endParaRPr kumimoji="0" lang="en-US" altLang="ko-KR" sz="2000" b="1" dirty="0" smtClean="0">
              <a:solidFill>
                <a:srgbClr val="00206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           </a:t>
            </a:r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 대회장  서울시의회의원  진 두 생</a:t>
            </a:r>
            <a:endParaRPr kumimoji="0" lang="en-US" altLang="ko-KR" sz="24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 </a:t>
            </a:r>
            <a:endParaRPr kumimoji="0" lang="ko-KR" altLang="en-US" sz="1600" b="1" dirty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환   영   사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40" y="1115616"/>
            <a:ext cx="1268760" cy="153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424847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미술작품국제교류공모전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    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HY헤드라인M"/>
                <a:ea typeface="HY헤드라인M"/>
              </a:rPr>
              <a:t>▣ 행사개요</a:t>
            </a:r>
            <a:endParaRPr lang="ko-KR" altLang="en-US" sz="24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행 사 명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미술작품국제교류공모전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주     제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endParaRPr lang="en-US" altLang="ko-KR" b="1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                    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『</a:t>
            </a:r>
            <a:r>
              <a:rPr lang="ko-KR" altLang="en-US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서울의 미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美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)』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2016.  08. </a:t>
            </a:r>
            <a:r>
              <a:rPr lang="en-US" altLang="ko-KR" b="1" dirty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1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3 ~ 08. </a:t>
            </a:r>
            <a:r>
              <a:rPr lang="en-US" altLang="ko-KR" b="1" dirty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2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0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서울시청 </a:t>
            </a:r>
            <a:r>
              <a:rPr lang="ko-KR" altLang="en-US" b="1" dirty="0" err="1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시민청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갤러리</a:t>
            </a: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900" b="1" i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해외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 본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2016. 09. 20 ~ 09. 24 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중 국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2016. 10. </a:t>
            </a:r>
            <a:r>
              <a:rPr lang="en-US" altLang="ko-KR" b="1" dirty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1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9 ~ 10. 23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80" y="3131840"/>
            <a:ext cx="575991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미래의 모습을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다양한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장르로 표현하여 전통과 첨단이 어우러지는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문화도시의 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48680" y="7596336"/>
            <a:ext cx="49888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♣ 시  상</a:t>
            </a:r>
          </a:p>
          <a:p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전체대상 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부문별대상 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부문별최우수상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/</a:t>
            </a:r>
          </a:p>
          <a:p>
            <a:r>
              <a:rPr lang="en-US" altLang="ko-KR" b="1" dirty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부문별우수상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장려상</a:t>
            </a:r>
            <a:endParaRPr lang="en-US" altLang="ko-KR" b="1" dirty="0" smtClean="0">
              <a:solidFill>
                <a:srgbClr val="9933FF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en-US" altLang="ko-KR" b="1" dirty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7166" y="242886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목 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3970" cy="404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</a:t>
            </a:r>
            <a:endParaRPr lang="ko-KR" altLang="en-US" sz="16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전시성격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/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문화시민으로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자긍심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함양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세계 속에 서울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홍보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시민과 함께하는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문화예술 </a:t>
            </a:r>
            <a:endParaRPr lang="en-US" altLang="ko-KR" b="1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다양한 장르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서울을 표현</a:t>
            </a:r>
            <a:endParaRPr lang="ko-KR" altLang="en-US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액자 44"/>
          <p:cNvSpPr/>
          <p:nvPr/>
        </p:nvSpPr>
        <p:spPr>
          <a:xfrm>
            <a:off x="642918" y="5143504"/>
            <a:ext cx="5643602" cy="1214446"/>
          </a:xfrm>
          <a:prstGeom prst="fram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시간과 공간의 벽이 없는 서울 </a:t>
            </a:r>
            <a:r>
              <a:rPr lang="ko-KR" altLang="en-US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시민청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갤러리에서 </a:t>
            </a:r>
            <a:endParaRPr lang="en-US" altLang="ko-KR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전시함으로 시민에게 다가가는 문화체험의 장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8604" y="2786050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전통과 첨단이 어우러진 문화도시로 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다양한 장르의 작품을 전시하며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또한 서울과 자매 도시인 일본 동경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중국상해 에서의 작품 전시회를 통해 수도 서울을 세계에 알림을 목적으로 한다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9326" y="139647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atin typeface="굴림" pitchFamily="50" charset="-127"/>
                <a:ea typeface="굴림" pitchFamily="50" charset="-127"/>
              </a:rPr>
              <a:t>- </a:t>
            </a:r>
            <a:r>
              <a:rPr lang="ko-KR" altLang="en-US" sz="3200" b="1" dirty="0" smtClean="0">
                <a:latin typeface="굴림" pitchFamily="50" charset="-127"/>
                <a:ea typeface="굴림" pitchFamily="50" charset="-127"/>
              </a:rPr>
              <a:t>미술작품 국제교류 공모전 </a:t>
            </a:r>
            <a:r>
              <a:rPr lang="en-US" altLang="ko-KR" sz="3200" b="1" dirty="0" smtClean="0">
                <a:latin typeface="굴림" pitchFamily="50" charset="-127"/>
                <a:ea typeface="굴림" pitchFamily="50" charset="-127"/>
              </a:rPr>
              <a:t>-</a:t>
            </a:r>
            <a:endParaRPr lang="ko-KR" altLang="en-US" sz="3200" b="1" dirty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89959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공모부문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331640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서양화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한국화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수채화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민화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서예   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</a:t>
            </a:r>
          </a:p>
          <a:p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총 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100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여 점 작품 전시(입상작품  및 우수작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endParaRPr lang="en-US" altLang="ko-KR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</a:t>
            </a: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&lt;8</a:t>
            </a:r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호 </a:t>
            </a: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~ 20</a:t>
            </a:r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호</a:t>
            </a: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&gt;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국내외 미 발표된 창작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664" y="2771800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작품출품내용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3203848"/>
            <a:ext cx="5912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미래의 모습을 다양한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장르로 표현하여 전통과 첨단이 어우러지는 문화도시의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672" y="4139952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참가 자격 및 대상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4572000"/>
            <a:ext cx="6070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대한민국 국민 및 재외동포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학생은 지도교사  및 학교장 추천에 의한 참가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학생의 입상한 작품은  기성작가와 함께 전시하고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참가 </a:t>
            </a:r>
            <a:endParaRPr lang="en-US" altLang="ko-KR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부문별 시상한다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664" y="5724128"/>
            <a:ext cx="6453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▣ 심사 기준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76672" y="6228184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심사는 전문인으로 구성된 심사위원의 평가로 심사한다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b="1" dirty="0" smtClean="0"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 ▢ 심사위원장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인 </a:t>
            </a:r>
          </a:p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 ▢ 심사위원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각 부문별 위원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명</a:t>
            </a:r>
            <a:endParaRPr lang="ko-KR" altLang="en-US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04664" y="7164288"/>
            <a:ext cx="56166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▣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수상자발표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학교 및 개별 통보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2000" dirty="0" smtClean="0"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▶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2016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>
                <a:latin typeface="굴림" pitchFamily="50" charset="-127"/>
                <a:ea typeface="굴림" pitchFamily="50" charset="-127"/>
              </a:rPr>
              <a:t>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>
                <a:latin typeface="굴림" pitchFamily="50" charset="-127"/>
                <a:ea typeface="굴림" pitchFamily="50" charset="-127"/>
              </a:rPr>
              <a:t>9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</a:p>
          <a:p>
            <a:pPr fontAlgn="base"/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▣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시 상 식 </a:t>
            </a:r>
          </a:p>
          <a:p>
            <a:pPr fontAlgn="base"/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   ▶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2016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>
                <a:latin typeface="굴림" pitchFamily="50" charset="-127"/>
                <a:ea typeface="굴림" pitchFamily="50" charset="-127"/>
              </a:rPr>
              <a:t>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13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>
                <a:latin typeface="굴림" pitchFamily="50" charset="-127"/>
                <a:ea typeface="굴림" pitchFamily="50" charset="-127"/>
              </a:rPr>
              <a:t>토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) 15:00</a:t>
            </a:r>
            <a:endParaRPr lang="ko-KR" altLang="en-US" b="1" dirty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8640" y="1979712"/>
            <a:ext cx="648072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▣ 신청서  및 작품 제출  기간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신  청  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08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05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일까지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*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작품제출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08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05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공모전 참가자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                    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2016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08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초청작가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작품 제출시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액자는 유리를  빼고  제출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해 주시기 바랍니다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ko-KR" sz="2000" b="1" dirty="0" smtClean="0">
                <a:latin typeface="굴림" pitchFamily="50" charset="-127"/>
                <a:ea typeface="굴림" pitchFamily="50" charset="-127"/>
              </a:rPr>
              <a:t>▣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신청서 접수</a:t>
            </a:r>
            <a:endParaRPr lang="en-US" altLang="ko-KR" sz="2000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  E- mail : koecc@hanmail.net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 ☞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본원 참가 신청서 양식만 유효함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▣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행정사무처  및  집행본부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사단법인 한국교육문화원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문 화 예 술 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연락처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TEL. 02)720-8681 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참가 안내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603277"/>
              </p:ext>
            </p:extLst>
          </p:nvPr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572206"/>
                <a:gridCol w="720080"/>
                <a:gridCol w="636672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2016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 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한글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  <a:p>
                      <a:pPr algn="l" latinLnBrk="1"/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  <a:p>
                      <a:pPr algn="l" latinLnBrk="1"/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생년월일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13272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소     속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994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86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656" y="6588224"/>
            <a:ext cx="62151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2016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미술작품국제교류공모전의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6872" y="745232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2016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94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출 품 자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969657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2016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 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2076</TotalTime>
  <Words>709</Words>
  <Application>Microsoft Office PowerPoint</Application>
  <PresentationFormat>화면 슬라이드 쇼(4:3)</PresentationFormat>
  <Paragraphs>170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26" baseType="lpstr">
      <vt:lpstr>HY신명조</vt:lpstr>
      <vt:lpstr>HY중고딕</vt:lpstr>
      <vt:lpstr>HY헤드라인M</vt:lpstr>
      <vt:lpstr>굴림</vt:lpstr>
      <vt:lpstr>굴림체</vt:lpstr>
      <vt:lpstr>굵은안상수체</vt:lpstr>
      <vt:lpstr>궁서</vt:lpstr>
      <vt:lpstr>궁서체</vt:lpstr>
      <vt:lpstr>맑은 고딕</vt:lpstr>
      <vt:lpstr>바탕</vt:lpstr>
      <vt:lpstr>태 나무</vt:lpstr>
      <vt:lpstr>Berlin Sans FB Demi</vt:lpstr>
      <vt:lpstr>Calibri</vt:lpstr>
      <vt:lpstr>Constantia</vt:lpstr>
      <vt:lpstr>Wingdings</vt:lpstr>
      <vt:lpstr>Wingdings 2</vt:lpstr>
      <vt:lpstr>흐름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admin</cp:lastModifiedBy>
  <cp:revision>226</cp:revision>
  <dcterms:created xsi:type="dcterms:W3CDTF">2010-03-26T02:19:40Z</dcterms:created>
  <dcterms:modified xsi:type="dcterms:W3CDTF">2016-07-06T14:24:22Z</dcterms:modified>
</cp:coreProperties>
</file>