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91" r:id="rId2"/>
    <p:sldId id="280" r:id="rId3"/>
    <p:sldId id="281" r:id="rId4"/>
    <p:sldId id="283" r:id="rId5"/>
    <p:sldId id="282" r:id="rId6"/>
    <p:sldId id="286" r:id="rId7"/>
    <p:sldId id="270" r:id="rId8"/>
    <p:sldId id="290" r:id="rId9"/>
    <p:sldId id="289" r:id="rId10"/>
  </p:sldIdLst>
  <p:sldSz cx="6858000" cy="9144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66" d="100"/>
          <a:sy n="66" d="100"/>
        </p:scale>
        <p:origin x="-1764" y="492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3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9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9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5480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32D82-1CBA-4407-8EB8-31EC3B9FBB8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2014-06-26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hard.co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324" y="1071538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 맑고 </a:t>
            </a:r>
            <a:r>
              <a:rPr lang="ko-KR" altLang="en-US" sz="2800" smtClean="0">
                <a:latin typeface="굵은안상수체" pitchFamily="2" charset="-127"/>
                <a:ea typeface="굵은안상수체" pitchFamily="2" charset="-127"/>
              </a:rPr>
              <a:t>매력있는</a:t>
            </a:r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세계도시 서울</a:t>
            </a:r>
            <a:endParaRPr lang="ko-KR" altLang="en-US" sz="2800" dirty="0">
              <a:latin typeface="굵은안상수체" pitchFamily="2" charset="-127"/>
              <a:ea typeface="굵은안상수체" pitchFamily="2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14356" y="1557518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571744" y="1557518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429132" y="1557518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64704" y="1763688"/>
            <a:ext cx="5472608" cy="129630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2014’</a:t>
            </a:r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제</a:t>
            </a:r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8</a:t>
            </a:r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회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미술작품교류기획전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        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2696" y="2699792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492896" y="2699792"/>
            <a:ext cx="1929396" cy="1440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437112" y="2699792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844824" y="3059832"/>
            <a:ext cx="3227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『</a:t>
            </a:r>
            <a:r>
              <a:rPr lang="ko-KR" altLang="en-US" sz="28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서울의 미</a:t>
            </a:r>
            <a:r>
              <a:rPr lang="en-US" altLang="ko-KR" sz="28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(</a:t>
            </a:r>
            <a:r>
              <a:rPr lang="ko-KR" altLang="en-US" sz="28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美</a:t>
            </a:r>
            <a:r>
              <a:rPr lang="en-US" altLang="ko-KR" sz="2800" b="1" dirty="0" smtClean="0">
                <a:solidFill>
                  <a:srgbClr val="9933FF"/>
                </a:solidFill>
                <a:latin typeface="궁서체" pitchFamily="17" charset="-127"/>
                <a:ea typeface="궁서체" pitchFamily="17" charset="-127"/>
              </a:rPr>
              <a:t>)』</a:t>
            </a:r>
            <a:endParaRPr lang="ko-KR" altLang="en-US" sz="2800" dirty="0">
              <a:solidFill>
                <a:srgbClr val="9933FF"/>
              </a:solidFill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714488" y="4572000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일시 </a:t>
            </a:r>
            <a:r>
              <a:rPr lang="en-US" altLang="ko-KR" dirty="0" smtClean="0">
                <a:latin typeface="HY헤드라인M"/>
                <a:ea typeface="HY헤드라인M"/>
              </a:rPr>
              <a:t>: 2014. 08.  19 ~ 08. 24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장소 </a:t>
            </a:r>
            <a:r>
              <a:rPr lang="en-US" altLang="ko-KR" dirty="0" smtClean="0">
                <a:latin typeface="HY헤드라인M"/>
                <a:ea typeface="HY헤드라인M"/>
              </a:rPr>
              <a:t>: </a:t>
            </a:r>
            <a:r>
              <a:rPr lang="ko-KR" altLang="en-US" dirty="0" smtClean="0">
                <a:latin typeface="HY헤드라인M"/>
                <a:ea typeface="HY헤드라인M"/>
              </a:rPr>
              <a:t>서울 </a:t>
            </a:r>
            <a:r>
              <a:rPr lang="ko-KR" altLang="en-US" dirty="0" err="1" smtClean="0">
                <a:latin typeface="HY헤드라인M"/>
                <a:ea typeface="HY헤드라인M"/>
              </a:rPr>
              <a:t>시민청</a:t>
            </a:r>
            <a:r>
              <a:rPr lang="ko-KR" altLang="en-US" dirty="0" smtClean="0">
                <a:latin typeface="HY헤드라인M"/>
                <a:ea typeface="HY헤드라인M"/>
              </a:rPr>
              <a:t> 갤러리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71546" y="4572000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서울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1546" y="5557618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일본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714488" y="5557618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일시 </a:t>
            </a:r>
            <a:r>
              <a:rPr lang="en-US" altLang="ko-KR" dirty="0" smtClean="0">
                <a:latin typeface="HY헤드라인M"/>
                <a:ea typeface="HY헤드라인M"/>
              </a:rPr>
              <a:t>: 2014. 09. 24 ~ 09. 27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장소 </a:t>
            </a:r>
            <a:r>
              <a:rPr lang="en-US" altLang="ko-KR" dirty="0" smtClean="0">
                <a:latin typeface="HY헤드라인M"/>
                <a:ea typeface="HY헤드라인M"/>
              </a:rPr>
              <a:t>: </a:t>
            </a:r>
            <a:r>
              <a:rPr lang="ko-KR" altLang="en-US" dirty="0" smtClean="0">
                <a:latin typeface="HY헤드라인M"/>
                <a:ea typeface="HY헤드라인M"/>
              </a:rPr>
              <a:t>동경 한국문화원 갤러리</a:t>
            </a:r>
            <a:r>
              <a:rPr lang="en-US" altLang="ko-KR" dirty="0" smtClean="0">
                <a:latin typeface="HY헤드라인M"/>
                <a:ea typeface="HY헤드라인M"/>
              </a:rPr>
              <a:t>-Mi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052736" y="7164288"/>
            <a:ext cx="50064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주최 </a:t>
            </a:r>
            <a:r>
              <a:rPr lang="en-US" altLang="ko-KR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한국교육문화원</a:t>
            </a:r>
            <a:endParaRPr lang="en-US" altLang="ko-KR" sz="2400" b="1" dirty="0" smtClean="0">
              <a:solidFill>
                <a:srgbClr val="9933FF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후</a:t>
            </a:r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원 </a:t>
            </a:r>
            <a:r>
              <a:rPr lang="en-US" altLang="ko-KR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서울특별시  동경한국문화원</a:t>
            </a:r>
            <a:endParaRPr lang="en-US" altLang="ko-KR" sz="2400" b="1" dirty="0" smtClean="0">
              <a:solidFill>
                <a:srgbClr val="9933FF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        서울시의회</a:t>
            </a:r>
            <a:r>
              <a:rPr lang="en-US" altLang="ko-KR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서울시교육청 </a:t>
            </a:r>
            <a:endParaRPr lang="en-US" altLang="ko-KR" sz="2400" b="1" dirty="0" smtClean="0">
              <a:solidFill>
                <a:srgbClr val="9933FF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400" b="1" dirty="0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         </a:t>
            </a:r>
            <a:r>
              <a:rPr lang="ko-KR" altLang="en-US" sz="2400" b="1" dirty="0" err="1" smtClean="0">
                <a:solidFill>
                  <a:srgbClr val="9933FF"/>
                </a:solidFill>
                <a:latin typeface="굴림" pitchFamily="50" charset="-127"/>
                <a:ea typeface="굴림" pitchFamily="50" charset="-127"/>
              </a:rPr>
              <a:t>한국예총</a:t>
            </a:r>
            <a:endParaRPr lang="ko-KR" altLang="en-US" sz="2400" b="1" dirty="0">
              <a:solidFill>
                <a:srgbClr val="9933FF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88640" y="1797607"/>
            <a:ext cx="64087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1600" b="1" dirty="0">
                <a:latin typeface="+mn-ea"/>
              </a:rPr>
              <a:t>  </a:t>
            </a:r>
            <a:r>
              <a:rPr kumimoji="0" lang="ko-KR" altLang="en-US" b="1" dirty="0" smtClean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서울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시민의 예술적 욕구를 만족시키고 </a:t>
            </a:r>
          </a:p>
          <a:p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</a:t>
            </a:r>
            <a:r>
              <a:rPr kumimoji="0" lang="ko-KR" altLang="en-US" b="1" dirty="0" smtClean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나아가 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문화예술 발전의 큰 밑거름이 </a:t>
            </a:r>
          </a:p>
          <a:p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                </a:t>
            </a:r>
            <a:r>
              <a:rPr kumimoji="0" lang="ko-KR" altLang="en-US" b="1" dirty="0" smtClean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된다고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믿어 의심치  않습니다</a:t>
            </a:r>
            <a:r>
              <a:rPr kumimoji="0" lang="en-US" altLang="ko-KR" sz="1400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.</a:t>
            </a:r>
            <a:endParaRPr kumimoji="0" lang="ko-KR" altLang="en-US" sz="1400" dirty="0">
              <a:solidFill>
                <a:srgbClr val="0070C0"/>
              </a:solidFill>
              <a:latin typeface="굴림" pitchFamily="50" charset="-127"/>
              <a:ea typeface="태 나무" pitchFamily="18" charset="-127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0" y="2699792"/>
            <a:ext cx="6858000" cy="673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아름답고 깨끗한 도시는 그 외관 뿐 아니라 그에 걸 맞는 역사적 정체성과 문화예술의 향기가 함께하는 도시라야만 진정한 명품도시라 할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그러한 점에서 이번 교류기획전은 시간과 공간 언어의 장벽을 넘어 시민에게 깊은 감동과 또한 가슴으로부터 우러나오는 우리의 감성을 일깨우며 나아가 삶의 질을 풍요롭게 해 줄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en-US" altLang="ko-KR" sz="500" b="1" dirty="0">
                <a:latin typeface="굴림" pitchFamily="50" charset="-127"/>
                <a:ea typeface="굴림" pitchFamily="50" charset="-127"/>
              </a:rPr>
              <a:t> </a:t>
            </a: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출품하시는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국내 작가  여러분과  재외동포 작가들의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땀과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고뇌로 빚어낸 수준 높은 미술작품이 서울 시민의 예술적 욕구를 만족 시키고 나아가 문화예술 발전의 큰 밑거름이 된다고 믿어 의심치 않습니다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 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매년 실시하는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미술작품 교류 기획전의 성공적인 개최를 위하여 많은 애를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쓰시는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모든 분의 노고에 다시 한 번  감사를 드리며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이번 기획전에 참여하신 모든 분들과 시민 여러분의 앞날에 건강과 행운이 함께 하시기를 기원합니다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굴림" pitchFamily="50" charset="-127"/>
                <a:ea typeface="굴림" pitchFamily="50" charset="-127"/>
              </a:rPr>
              <a:t>                                    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굴림" pitchFamily="50" charset="-127"/>
                <a:ea typeface="굴림" pitchFamily="50" charset="-127"/>
              </a:rPr>
              <a:t>                                               2014</a:t>
            </a:r>
            <a:r>
              <a:rPr lang="ko-KR" altLang="en-US" sz="1500" b="1" dirty="0" smtClean="0">
                <a:latin typeface="굴림" pitchFamily="50" charset="-127"/>
                <a:ea typeface="굴림" pitchFamily="50" charset="-127"/>
              </a:rPr>
              <a:t>년   </a:t>
            </a:r>
            <a:r>
              <a:rPr lang="en-US" altLang="ko-KR" sz="1500" b="1" dirty="0" smtClean="0">
                <a:latin typeface="굴림" pitchFamily="50" charset="-127"/>
                <a:ea typeface="굴림" pitchFamily="50" charset="-127"/>
              </a:rPr>
              <a:t>6</a:t>
            </a:r>
            <a:r>
              <a:rPr lang="ko-KR" altLang="en-US" sz="1500" b="1" dirty="0" smtClean="0">
                <a:latin typeface="굴림" pitchFamily="50" charset="-127"/>
                <a:ea typeface="굴림" pitchFamily="50" charset="-127"/>
              </a:rPr>
              <a:t>월</a:t>
            </a:r>
            <a:endParaRPr lang="en-US" altLang="ko-KR" sz="1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en-US" altLang="ko-KR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                 “</a:t>
            </a:r>
            <a:r>
              <a:rPr lang="ko-KR" altLang="en-US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맑고  매력 있는  세계도시  서울</a:t>
            </a:r>
            <a:r>
              <a:rPr lang="en-US" altLang="ko-KR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”</a:t>
            </a:r>
          </a:p>
          <a:p>
            <a:r>
              <a:rPr kumimoji="0" lang="ko-KR" altLang="en-US" sz="2000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                     미 술 작 품 교 류 기 획 전</a:t>
            </a:r>
            <a:endParaRPr kumimoji="0" lang="en-US" altLang="ko-KR" sz="2000" b="1" dirty="0" smtClean="0">
              <a:solidFill>
                <a:srgbClr val="00206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           </a:t>
            </a:r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   총재 서울시의회의원 진 두 생</a:t>
            </a:r>
            <a:endParaRPr kumimoji="0" lang="en-US" altLang="ko-KR" sz="24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 </a:t>
            </a:r>
            <a:endParaRPr kumimoji="0" lang="ko-KR" altLang="en-US" sz="1600" b="1" dirty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환   영   사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9200" y="683568"/>
            <a:ext cx="1397294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84784" y="971600"/>
            <a:ext cx="3851374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미술작품교류기획공모전</a:t>
            </a:r>
            <a:endParaRPr lang="en-US" altLang="ko-KR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  <a:endParaRPr lang="ko-KR" alt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</a:t>
            </a:r>
            <a:r>
              <a:rPr kumimoji="0"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   재</a:t>
            </a:r>
            <a:endParaRPr kumimoji="0"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대  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회    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60648" y="8253808"/>
            <a:ext cx="9538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56792" y="8253808"/>
            <a:ext cx="1014978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924944" y="8253808"/>
            <a:ext cx="1004147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293096" y="8244408"/>
            <a:ext cx="10653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민    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661248" y="8241096"/>
            <a:ext cx="982462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    예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HY헤드라인M"/>
                <a:ea typeface="HY헤드라인M"/>
              </a:rPr>
              <a:t>▣ 행사개요</a:t>
            </a:r>
            <a:endParaRPr lang="ko-KR" altLang="en-US" sz="2400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6672" y="1691680"/>
            <a:ext cx="5904656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행 사 명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미술작품교류기획전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주     제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맑고 매력 있는 세계도시 서울</a:t>
            </a:r>
            <a:endParaRPr lang="en-US" altLang="ko-KR" b="1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                    </a:t>
            </a:r>
            <a:r>
              <a:rPr lang="en-US" altLang="ko-KR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『</a:t>
            </a:r>
            <a:r>
              <a:rPr lang="ko-KR" altLang="en-US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서울의 미</a:t>
            </a:r>
            <a:r>
              <a:rPr lang="en-US" altLang="ko-KR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美</a:t>
            </a:r>
            <a:r>
              <a:rPr lang="en-US" altLang="ko-KR" b="1" dirty="0" smtClean="0">
                <a:solidFill>
                  <a:srgbClr val="C00000"/>
                </a:solidFill>
                <a:latin typeface="궁서" pitchFamily="18" charset="-127"/>
                <a:ea typeface="궁서" pitchFamily="18" charset="-127"/>
              </a:rPr>
              <a:t>)』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2014. 08. 19 ~  08. 24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  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서울 시청 </a:t>
            </a:r>
            <a:r>
              <a:rPr lang="ko-KR" altLang="en-US" b="1" dirty="0" err="1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시민청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갤러리</a:t>
            </a: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</a:t>
            </a: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일본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2014.  09. 24 ~  09. 27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  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동경 한국문화원 갤러리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-Mi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80" y="3131840"/>
            <a:ext cx="575991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미래의 모습을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다양한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장르로 표현하여 전통과 첨단이 어우러지는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문화도시의 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409" name="_x80408224" descr="EMB000004ec20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" y="1080719"/>
            <a:ext cx="6332538" cy="1303335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7166" y="242886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목 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3970" cy="404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</a:t>
            </a:r>
            <a:endParaRPr lang="ko-KR" altLang="en-US" sz="16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전시성격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71546" y="7000892"/>
            <a:ext cx="4500594" cy="1785949"/>
          </a:xfrm>
          <a:prstGeom prst="roundRect">
            <a:avLst/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문화시민으로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자긍심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함양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세계 속에 서울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홍보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시민과 함께하는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문화예술 </a:t>
            </a:r>
            <a:endParaRPr lang="en-US" altLang="ko-KR" b="1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다양한 장르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서울을 표현</a:t>
            </a:r>
            <a:endParaRPr lang="ko-KR" altLang="en-US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액자 44"/>
          <p:cNvSpPr/>
          <p:nvPr/>
        </p:nvSpPr>
        <p:spPr>
          <a:xfrm>
            <a:off x="642918" y="5143504"/>
            <a:ext cx="5643602" cy="1084680"/>
          </a:xfrm>
          <a:prstGeom prst="fram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시간과 공간의 벽이 없는 서울시청 </a:t>
            </a:r>
            <a:r>
              <a:rPr lang="ko-KR" altLang="en-US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시민청</a:t>
            </a: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갤러리에서 전시함으로 시민에게 다가가는 문화체험의장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위쪽 화살표 45"/>
          <p:cNvSpPr/>
          <p:nvPr/>
        </p:nvSpPr>
        <p:spPr>
          <a:xfrm>
            <a:off x="3000372" y="6429388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28604" y="2786050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전통과 첨단이 어우러진 문화도시로 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다양한 장르의 작품을 전시하며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또한 서울과 자매 도시인 일본 동경에서의 작품 전시회를 통해 수도 서울을 세계에 알림을 목적으로 한다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656" y="1043608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전시부문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1403648"/>
            <a:ext cx="5904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서양화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한국화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수채화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민화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서예   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</a:t>
            </a:r>
          </a:p>
          <a:p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총 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70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여 점 작품 전시(입상작품  및 우수작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endParaRPr lang="en-US" altLang="ko-KR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656" y="1979712"/>
            <a:ext cx="1189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80" y="2411760"/>
            <a:ext cx="3579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창작 작품에 한함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국내외 미 발표된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656" y="2987824"/>
            <a:ext cx="239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작품출품내용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3419872"/>
            <a:ext cx="6032421" cy="1274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미래의 모습을 다양한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장르로 표현하여 전통과 첨단이 어우러지는 문화도시의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664" y="4716016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참가 자격 및 대상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5148064"/>
            <a:ext cx="60708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대한민국 국민 및 재외동포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학생은 지도교사  및 학교장 추천에 의한 참가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학생의 입상한 작품은  기성작가와 함께 전시하고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참가 </a:t>
            </a:r>
            <a:endParaRPr lang="en-US" altLang="ko-KR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부문별 시상한다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648" y="6743343"/>
            <a:ext cx="63579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▣ 행사추진방법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5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원활한 행사추진을 위하여 작가대표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1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인을 선정한 후 제반 사항    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등을 집행부와 협의한다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행사의 권위와  원만한 집행을 위하여 행사임원을 선정 추대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작품의 입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출고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전시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전시장 요원 등 제반 사항은 추진 위원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회에서 진행한다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8640" y="1835696"/>
            <a:ext cx="648072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▣ 신청서  및 작품제출 기간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신 청 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2014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7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~ 7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30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작품제출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2014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 까지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※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작품 제출시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액자는 유리를  빼고 제출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해 주시기 바랍니다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ko-KR" sz="2000" b="1" dirty="0" smtClean="0">
                <a:latin typeface="굴림" pitchFamily="50" charset="-127"/>
                <a:ea typeface="굴림" pitchFamily="50" charset="-127"/>
              </a:rPr>
              <a:t>▣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접수방법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온라인 접수만 가능</a:t>
            </a: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marL="342900" indent="-342900"/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err="1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데이콤웹하드</a:t>
            </a:r>
            <a:r>
              <a:rPr lang="ko-KR" altLang="en-US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- </a:t>
            </a:r>
            <a:r>
              <a:rPr lang="en-US" altLang="ko-KR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  <a:hlinkClick r:id="rId3"/>
              </a:rPr>
              <a:t>www.webhard.co.kr</a:t>
            </a:r>
            <a:endParaRPr lang="en-US" altLang="ko-KR" sz="2000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ID : </a:t>
            </a:r>
            <a:r>
              <a:rPr lang="en-US" altLang="ko-KR" sz="2000" b="1" dirty="0" err="1" smtClean="0">
                <a:latin typeface="굴림" pitchFamily="50" charset="-127"/>
                <a:ea typeface="굴림" pitchFamily="50" charset="-127"/>
              </a:rPr>
              <a:t>koecc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PW: </a:t>
            </a:r>
            <a:r>
              <a:rPr lang="en-US" altLang="ko-KR" sz="2000" b="1" dirty="0" err="1" smtClean="0">
                <a:latin typeface="굴림" pitchFamily="50" charset="-127"/>
                <a:ea typeface="굴림" pitchFamily="50" charset="-127"/>
              </a:rPr>
              <a:t>koecc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입력 후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한국교육문화원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폴더에 참가신청서 다운로드 하시어 공란 기입 후 작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품 사진과 함께 업로드 하여 주시기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바랍니다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.</a:t>
            </a:r>
            <a:endParaRPr lang="en-US" altLang="ko-KR" sz="2000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☞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본원 참가 신청서 양식만 유효함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▣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행정사무처 및 집행본부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주소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서울특별시 종로구 </a:t>
            </a:r>
            <a:r>
              <a:rPr lang="ko-KR" altLang="en-US" b="1" dirty="0" err="1" smtClean="0">
                <a:latin typeface="굴림" pitchFamily="50" charset="-127"/>
                <a:ea typeface="굴림" pitchFamily="50" charset="-127"/>
              </a:rPr>
              <a:t>경희궁길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23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사단법인 한국교육문화원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문 화 예 술 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부서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담 당자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박은수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연락처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TEL. 02)720-8681 /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참가 안내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50175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2928958"/>
                <a:gridCol w="1714513"/>
              </a:tblGrid>
              <a:tr h="928694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2014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433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5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 민</a:t>
                      </a:r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등록번호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26996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TEL. (      )         -</a:t>
                      </a: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H.P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. (      )         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997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-      )</a:t>
                      </a:r>
                    </a:p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                   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@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249" y="6833732"/>
            <a:ext cx="58560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2012 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미술작품교류기획전의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8793" y="7786710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2014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    월         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156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latin typeface="굴림" pitchFamily="50" charset="-127"/>
                <a:ea typeface="굴림" pitchFamily="50" charset="-127"/>
              </a:rPr>
              <a:t>출품자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                        (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서명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앞면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2014</a:t>
                      </a:r>
                      <a:r>
                        <a:rPr lang="en-US" altLang="ko-KR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기타사항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뒷면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2012</TotalTime>
  <Words>744</Words>
  <Application>Microsoft Office PowerPoint</Application>
  <PresentationFormat>화면 슬라이드 쇼(4:3)</PresentationFormat>
  <Paragraphs>168</Paragraphs>
  <Slides>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흐름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cho</cp:lastModifiedBy>
  <cp:revision>212</cp:revision>
  <dcterms:created xsi:type="dcterms:W3CDTF">2010-03-26T02:19:40Z</dcterms:created>
  <dcterms:modified xsi:type="dcterms:W3CDTF">2014-06-26T10:18:53Z</dcterms:modified>
</cp:coreProperties>
</file>